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64" r:id="rId2"/>
    <p:sldId id="270" r:id="rId3"/>
    <p:sldId id="441" r:id="rId4"/>
    <p:sldId id="466" r:id="rId5"/>
    <p:sldId id="467" r:id="rId6"/>
    <p:sldId id="476" r:id="rId7"/>
    <p:sldId id="468" r:id="rId8"/>
    <p:sldId id="472" r:id="rId9"/>
    <p:sldId id="473" r:id="rId10"/>
    <p:sldId id="471" r:id="rId11"/>
    <p:sldId id="469" r:id="rId12"/>
    <p:sldId id="474" r:id="rId13"/>
    <p:sldId id="470" r:id="rId14"/>
    <p:sldId id="47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4CB7DC7-64BA-49B4-A34F-8C42B50485A0}">
          <p14:sldIdLst>
            <p14:sldId id="264"/>
            <p14:sldId id="270"/>
            <p14:sldId id="441"/>
            <p14:sldId id="466"/>
            <p14:sldId id="467"/>
            <p14:sldId id="476"/>
            <p14:sldId id="468"/>
            <p14:sldId id="472"/>
            <p14:sldId id="473"/>
            <p14:sldId id="471"/>
            <p14:sldId id="469"/>
            <p14:sldId id="474"/>
            <p14:sldId id="470"/>
            <p14:sldId id="47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gesh Sharma" initials="YS" lastIdx="2" clrIdx="0">
    <p:extLst>
      <p:ext uri="{19B8F6BF-5375-455C-9EA6-DF929625EA0E}">
        <p15:presenceInfo xmlns:p15="http://schemas.microsoft.com/office/powerpoint/2012/main" userId="Yogesh Sharm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FFFF"/>
    <a:srgbClr val="124734"/>
    <a:srgbClr val="0266FF"/>
    <a:srgbClr val="005937"/>
    <a:srgbClr val="FFC6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84634"/>
  </p:normalViewPr>
  <p:slideViewPr>
    <p:cSldViewPr snapToGrid="0" showGuides="1">
      <p:cViewPr>
        <p:scale>
          <a:sx n="75" d="100"/>
          <a:sy n="75" d="100"/>
        </p:scale>
        <p:origin x="965" y="-4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C854F9-4B15-47AF-BA13-0E62D59F12FF}" type="datetimeFigureOut">
              <a:rPr lang="en-CA" smtClean="0"/>
              <a:t>2024-11-27</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1F88A7-2010-4E1A-900C-64B8A1752EB8}" type="slidenum">
              <a:rPr lang="en-CA" smtClean="0"/>
              <a:t>‹Nº›</a:t>
            </a:fld>
            <a:endParaRPr lang="en-CA"/>
          </a:p>
        </p:txBody>
      </p:sp>
    </p:spTree>
    <p:extLst>
      <p:ext uri="{BB962C8B-B14F-4D97-AF65-F5344CB8AC3E}">
        <p14:creationId xmlns:p14="http://schemas.microsoft.com/office/powerpoint/2010/main" val="433628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1F88A7-2010-4E1A-900C-64B8A1752EB8}" type="slidenum">
              <a:rPr lang="en-CA" smtClean="0"/>
              <a:t>2</a:t>
            </a:fld>
            <a:endParaRPr lang="en-CA"/>
          </a:p>
        </p:txBody>
      </p:sp>
    </p:spTree>
    <p:extLst>
      <p:ext uri="{BB962C8B-B14F-4D97-AF65-F5344CB8AC3E}">
        <p14:creationId xmlns:p14="http://schemas.microsoft.com/office/powerpoint/2010/main" val="388306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3</a:t>
            </a:fld>
            <a:endParaRPr lang="en-CA"/>
          </a:p>
        </p:txBody>
      </p:sp>
    </p:spTree>
    <p:extLst>
      <p:ext uri="{BB962C8B-B14F-4D97-AF65-F5344CB8AC3E}">
        <p14:creationId xmlns:p14="http://schemas.microsoft.com/office/powerpoint/2010/main" val="3461059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4</a:t>
            </a:fld>
            <a:endParaRPr lang="en-CA"/>
          </a:p>
        </p:txBody>
      </p:sp>
    </p:spTree>
    <p:extLst>
      <p:ext uri="{BB962C8B-B14F-4D97-AF65-F5344CB8AC3E}">
        <p14:creationId xmlns:p14="http://schemas.microsoft.com/office/powerpoint/2010/main" val="872416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5</a:t>
            </a:fld>
            <a:endParaRPr lang="en-CA"/>
          </a:p>
        </p:txBody>
      </p:sp>
    </p:spTree>
    <p:extLst>
      <p:ext uri="{BB962C8B-B14F-4D97-AF65-F5344CB8AC3E}">
        <p14:creationId xmlns:p14="http://schemas.microsoft.com/office/powerpoint/2010/main" val="922035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7</a:t>
            </a:fld>
            <a:endParaRPr lang="en-CA"/>
          </a:p>
        </p:txBody>
      </p:sp>
    </p:spTree>
    <p:extLst>
      <p:ext uri="{BB962C8B-B14F-4D97-AF65-F5344CB8AC3E}">
        <p14:creationId xmlns:p14="http://schemas.microsoft.com/office/powerpoint/2010/main" val="3124132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11</a:t>
            </a:fld>
            <a:endParaRPr lang="en-CA"/>
          </a:p>
        </p:txBody>
      </p:sp>
    </p:spTree>
    <p:extLst>
      <p:ext uri="{BB962C8B-B14F-4D97-AF65-F5344CB8AC3E}">
        <p14:creationId xmlns:p14="http://schemas.microsoft.com/office/powerpoint/2010/main" val="1854948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13</a:t>
            </a:fld>
            <a:endParaRPr lang="en-CA"/>
          </a:p>
        </p:txBody>
      </p:sp>
    </p:spTree>
    <p:extLst>
      <p:ext uri="{BB962C8B-B14F-4D97-AF65-F5344CB8AC3E}">
        <p14:creationId xmlns:p14="http://schemas.microsoft.com/office/powerpoint/2010/main" val="22306313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5937"/>
        </a:solidFill>
        <a:effectLst/>
      </p:bgPr>
    </p:bg>
    <p:spTree>
      <p:nvGrpSpPr>
        <p:cNvPr id="1" name=""/>
        <p:cNvGrpSpPr/>
        <p:nvPr/>
      </p:nvGrpSpPr>
      <p:grpSpPr>
        <a:xfrm>
          <a:off x="0" y="0"/>
          <a:ext cx="0" cy="0"/>
          <a:chOff x="0" y="0"/>
          <a:chExt cx="0" cy="0"/>
        </a:xfrm>
      </p:grpSpPr>
      <p:pic>
        <p:nvPicPr>
          <p:cNvPr id="14" name="Picture 13" descr="A picture containing text, swimming, ocean floor&#10;&#10;Description automatically generated">
            <a:extLst>
              <a:ext uri="{FF2B5EF4-FFF2-40B4-BE49-F238E27FC236}">
                <a16:creationId xmlns:a16="http://schemas.microsoft.com/office/drawing/2014/main" id="{0D6BB804-59F9-6E31-FCE8-2C51359AFDD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834518D-BC5E-6CF1-4596-C7A385B36AD4}"/>
              </a:ext>
            </a:extLst>
          </p:cNvPr>
          <p:cNvSpPr>
            <a:spLocks noGrp="1"/>
          </p:cNvSpPr>
          <p:nvPr>
            <p:ph type="ctrTitle" hasCustomPrompt="1"/>
          </p:nvPr>
        </p:nvSpPr>
        <p:spPr>
          <a:xfrm>
            <a:off x="838200" y="772319"/>
            <a:ext cx="1073404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2601119"/>
            <a:ext cx="1073404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3"/>
          <a:stretch>
            <a:fillRect/>
          </a:stretch>
        </p:blipFill>
        <p:spPr>
          <a:xfrm>
            <a:off x="6934200" y="5757623"/>
            <a:ext cx="3967566" cy="656115"/>
          </a:xfrm>
          <a:prstGeom prst="rect">
            <a:avLst/>
          </a:prstGeom>
        </p:spPr>
      </p:pic>
      <p:sp>
        <p:nvSpPr>
          <p:cNvPr id="17" name="Text Placeholder 16">
            <a:extLst>
              <a:ext uri="{FF2B5EF4-FFF2-40B4-BE49-F238E27FC236}">
                <a16:creationId xmlns:a16="http://schemas.microsoft.com/office/drawing/2014/main" id="{82AD2460-454C-36AF-DD2D-0083AA74677B}"/>
              </a:ext>
            </a:extLst>
          </p:cNvPr>
          <p:cNvSpPr>
            <a:spLocks noGrp="1"/>
          </p:cNvSpPr>
          <p:nvPr>
            <p:ph type="body" sz="quarter" idx="10" hasCustomPrompt="1"/>
          </p:nvPr>
        </p:nvSpPr>
        <p:spPr>
          <a:xfrm>
            <a:off x="843280" y="5811201"/>
            <a:ext cx="464312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26112028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rgbClr val="005937"/>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EE796C1-7E0F-70FF-A4F1-5C4B68B36C35}"/>
              </a:ext>
            </a:extLst>
          </p:cNvPr>
          <p:cNvSpPr>
            <a:spLocks noGrp="1"/>
          </p:cNvSpPr>
          <p:nvPr>
            <p:ph type="pic" sz="quarter" idx="11"/>
          </p:nvPr>
        </p:nvSpPr>
        <p:spPr>
          <a:xfrm>
            <a:off x="0" y="81"/>
            <a:ext cx="12192000" cy="5618159"/>
          </a:xfrm>
          <a:prstGeom prst="rect">
            <a:avLst/>
          </a:prstGeom>
        </p:spPr>
        <p:txBody>
          <a:bodyPr anchor="ctr"/>
          <a:lstStyle>
            <a:lvl1pPr marL="0" indent="0" algn="ctr">
              <a:buNone/>
              <a:defRPr sz="8000"/>
            </a:lvl1pPr>
          </a:lstStyle>
          <a:p>
            <a:endParaRPr lang="en-US" dirty="0"/>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9" name="Title 1">
            <a:extLst>
              <a:ext uri="{FF2B5EF4-FFF2-40B4-BE49-F238E27FC236}">
                <a16:creationId xmlns:a16="http://schemas.microsoft.com/office/drawing/2014/main" id="{2813434B-6344-5A91-7FA4-A5004FDECBF6}"/>
              </a:ext>
            </a:extLst>
          </p:cNvPr>
          <p:cNvSpPr>
            <a:spLocks noGrp="1"/>
          </p:cNvSpPr>
          <p:nvPr>
            <p:ph type="ctrTitle" hasCustomPrompt="1"/>
          </p:nvPr>
        </p:nvSpPr>
        <p:spPr>
          <a:xfrm>
            <a:off x="838200" y="772319"/>
            <a:ext cx="1102868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11" name="Subtitle 2">
            <a:extLst>
              <a:ext uri="{FF2B5EF4-FFF2-40B4-BE49-F238E27FC236}">
                <a16:creationId xmlns:a16="http://schemas.microsoft.com/office/drawing/2014/main" id="{73397238-2328-4352-1279-40F657DCCEE6}"/>
              </a:ext>
            </a:extLst>
          </p:cNvPr>
          <p:cNvSpPr>
            <a:spLocks noGrp="1"/>
          </p:cNvSpPr>
          <p:nvPr>
            <p:ph type="subTitle" idx="1" hasCustomPrompt="1"/>
          </p:nvPr>
        </p:nvSpPr>
        <p:spPr>
          <a:xfrm>
            <a:off x="838200" y="2601119"/>
            <a:ext cx="505460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5743066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
        <p:nvSpPr>
          <p:cNvPr id="2" name="Subtitle 1">
            <a:extLst>
              <a:ext uri="{FF2B5EF4-FFF2-40B4-BE49-F238E27FC236}">
                <a16:creationId xmlns:a16="http://schemas.microsoft.com/office/drawing/2014/main" id="{FE3C3D3C-6CE4-3AAB-32B0-9B9BD98F945D}"/>
              </a:ext>
            </a:extLst>
          </p:cNvPr>
          <p:cNvSpPr>
            <a:spLocks noGrp="1"/>
          </p:cNvSpPr>
          <p:nvPr>
            <p:ph type="subTitle" idx="1" hasCustomPrompt="1"/>
          </p:nvPr>
        </p:nvSpPr>
        <p:spPr>
          <a:xfrm>
            <a:off x="628650" y="2601120"/>
            <a:ext cx="8068310" cy="985361"/>
          </a:xfrm>
          <a:prstGeom prst="rect">
            <a:avLst/>
          </a:prstGeom>
        </p:spPr>
        <p:txBody>
          <a:bodyPr/>
          <a:lstStyle>
            <a:lvl1pPr marL="0" indent="0">
              <a:buNone/>
              <a:defRPr b="0" i="0">
                <a:latin typeface="Arial" panose="020B0604020202020204" pitchFamily="34" charset="0"/>
                <a:cs typeface="Arial" panose="020B0604020202020204" pitchFamily="34" charset="0"/>
              </a:defRPr>
            </a:lvl1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3" name="Text Placeholder 3">
            <a:extLst>
              <a:ext uri="{FF2B5EF4-FFF2-40B4-BE49-F238E27FC236}">
                <a16:creationId xmlns:a16="http://schemas.microsoft.com/office/drawing/2014/main" id="{F1DCA7C0-9A0E-28E0-8214-51A3691098D7}"/>
              </a:ext>
            </a:extLst>
          </p:cNvPr>
          <p:cNvSpPr>
            <a:spLocks noGrp="1"/>
          </p:cNvSpPr>
          <p:nvPr>
            <p:ph type="body" sz="quarter" idx="12" hasCustomPrompt="1"/>
          </p:nvPr>
        </p:nvSpPr>
        <p:spPr>
          <a:xfrm>
            <a:off x="628650" y="707866"/>
            <a:ext cx="11170868" cy="1700213"/>
          </a:xfrm>
          <a:prstGeom prst="rect">
            <a:avLst/>
          </a:prstGeom>
        </p:spPr>
        <p:txBody>
          <a:bodyPr/>
          <a:lstStyle>
            <a:lvl1pPr marL="0" indent="0">
              <a:buNone/>
              <a:defRPr sz="6000" b="0" i="0">
                <a:solidFill>
                  <a:srgbClr val="124734"/>
                </a:solidFill>
                <a:latin typeface="Arial" panose="020B0604020202020204" pitchFamily="34" charset="0"/>
                <a:cs typeface="Arial" panose="020B0604020202020204" pitchFamily="34" charset="0"/>
              </a:defRPr>
            </a:lvl1pPr>
          </a:lstStyle>
          <a:p>
            <a:r>
              <a:rPr lang="en-US" dirty="0"/>
              <a:t>TITLE OF POWERPOINT PRESENTATION</a:t>
            </a:r>
          </a:p>
        </p:txBody>
      </p:sp>
    </p:spTree>
    <p:extLst>
      <p:ext uri="{BB962C8B-B14F-4D97-AF65-F5344CB8AC3E}">
        <p14:creationId xmlns:p14="http://schemas.microsoft.com/office/powerpoint/2010/main" val="22844054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5816600" cy="4200529"/>
          </a:xfrm>
          <a:prstGeom prst="rect">
            <a:avLst/>
          </a:prstGeom>
        </p:spPr>
        <p:txBody>
          <a:bodyPr/>
          <a:lstStyle>
            <a:lvl1pPr marL="0" indent="0" algn="l">
              <a:lnSpc>
                <a:spcPct val="100000"/>
              </a:lnSpc>
              <a:buNone/>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9" name="Picture Placeholder 8">
            <a:extLst>
              <a:ext uri="{FF2B5EF4-FFF2-40B4-BE49-F238E27FC236}">
                <a16:creationId xmlns:a16="http://schemas.microsoft.com/office/drawing/2014/main" id="{AD365E25-E7E3-9C61-2A8E-E7365A596E97}"/>
              </a:ext>
            </a:extLst>
          </p:cNvPr>
          <p:cNvSpPr>
            <a:spLocks noGrp="1"/>
          </p:cNvSpPr>
          <p:nvPr>
            <p:ph type="pic" sz="quarter" idx="10"/>
          </p:nvPr>
        </p:nvSpPr>
        <p:spPr>
          <a:xfrm>
            <a:off x="7254241" y="1839913"/>
            <a:ext cx="4439920" cy="4200525"/>
          </a:xfrm>
          <a:prstGeom prst="rect">
            <a:avLst/>
          </a:prstGeom>
        </p:spPr>
        <p:txBody>
          <a:bodyPr anchor="ctr"/>
          <a:lstStyle>
            <a:lvl1pPr marL="0" indent="0" algn="ctr">
              <a:buNone/>
              <a:defRPr/>
            </a:lvl1pPr>
          </a:lstStyle>
          <a:p>
            <a:endParaRPr lang="en-US" dirty="0"/>
          </a:p>
        </p:txBody>
      </p:sp>
      <p:sp>
        <p:nvSpPr>
          <p:cNvPr id="4" name="Text Placeholder 12">
            <a:extLst>
              <a:ext uri="{FF2B5EF4-FFF2-40B4-BE49-F238E27FC236}">
                <a16:creationId xmlns:a16="http://schemas.microsoft.com/office/drawing/2014/main" id="{375A2175-C58A-49B1-FE6A-82AD91D11B0D}"/>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2399736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10490200" cy="4200529"/>
          </a:xfrm>
          <a:prstGeom prst="rect">
            <a:avLst/>
          </a:prstGeom>
        </p:spPr>
        <p:txBody>
          <a:bodyPr/>
          <a:lstStyle>
            <a:lvl1pPr marL="342900" indent="-342900" algn="l">
              <a:lnSpc>
                <a:spcPct val="100000"/>
              </a:lnSpc>
              <a:buClr>
                <a:srgbClr val="FFC629"/>
              </a:buClr>
              <a:buFont typeface="Arial" panose="020B0604020202020204" pitchFamily="34" charset="0"/>
              <a:buChar char="•"/>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a:t>
            </a:r>
          </a:p>
          <a:p>
            <a:endParaRPr lang="en-CA" dirty="0">
              <a:effectLst/>
              <a:latin typeface="Arial" panose="020B0604020202020204" pitchFamily="34" charset="0"/>
            </a:endParaRP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4" name="Text Placeholder 12">
            <a:extLst>
              <a:ext uri="{FF2B5EF4-FFF2-40B4-BE49-F238E27FC236}">
                <a16:creationId xmlns:a16="http://schemas.microsoft.com/office/drawing/2014/main" id="{AA06BE71-AA93-6E2C-1AC7-39383237530C}"/>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18712363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4292428"/>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0" r:id="rId3"/>
    <p:sldLayoutId id="2147483651" r:id="rId4"/>
    <p:sldLayoutId id="214748365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336B5-970F-DF85-889B-BD7249A9B132}"/>
              </a:ext>
            </a:extLst>
          </p:cNvPr>
          <p:cNvSpPr>
            <a:spLocks noGrp="1"/>
          </p:cNvSpPr>
          <p:nvPr>
            <p:ph type="ctrTitle"/>
          </p:nvPr>
        </p:nvSpPr>
        <p:spPr>
          <a:xfrm>
            <a:off x="820228" y="1221611"/>
            <a:ext cx="10734040" cy="940489"/>
          </a:xfrm>
        </p:spPr>
        <p:txBody>
          <a:bodyPr lIns="91440" tIns="45720" rIns="91440" bIns="45720" anchor="t"/>
          <a:lstStyle/>
          <a:p>
            <a:r>
              <a:rPr lang="en-US" dirty="0" err="1">
                <a:latin typeface="Arial"/>
                <a:cs typeface="Arial"/>
              </a:rPr>
              <a:t>MediLocate</a:t>
            </a:r>
            <a:endParaRPr lang="en-US" dirty="0"/>
          </a:p>
        </p:txBody>
      </p:sp>
      <p:sp>
        <p:nvSpPr>
          <p:cNvPr id="3" name="Subtitle 2">
            <a:extLst>
              <a:ext uri="{FF2B5EF4-FFF2-40B4-BE49-F238E27FC236}">
                <a16:creationId xmlns:a16="http://schemas.microsoft.com/office/drawing/2014/main" id="{B2D45DDC-E456-C634-CC16-D6A4E88E2DE7}"/>
              </a:ext>
            </a:extLst>
          </p:cNvPr>
          <p:cNvSpPr>
            <a:spLocks noGrp="1"/>
          </p:cNvSpPr>
          <p:nvPr>
            <p:ph type="subTitle" idx="1"/>
          </p:nvPr>
        </p:nvSpPr>
        <p:spPr>
          <a:xfrm>
            <a:off x="899346" y="3014735"/>
            <a:ext cx="10734040" cy="985361"/>
          </a:xfrm>
        </p:spPr>
        <p:txBody>
          <a:bodyPr/>
          <a:lstStyle/>
          <a:p>
            <a:r>
              <a:rPr lang="en-US" dirty="0"/>
              <a:t>Adriana Carolina Garcia Serrano (200535537)</a:t>
            </a:r>
          </a:p>
          <a:p>
            <a:endParaRPr lang="en-US" dirty="0"/>
          </a:p>
          <a:p>
            <a:endParaRPr lang="en-US" dirty="0"/>
          </a:p>
        </p:txBody>
      </p:sp>
      <p:sp>
        <p:nvSpPr>
          <p:cNvPr id="4" name="Text Placeholder 3">
            <a:extLst>
              <a:ext uri="{FF2B5EF4-FFF2-40B4-BE49-F238E27FC236}">
                <a16:creationId xmlns:a16="http://schemas.microsoft.com/office/drawing/2014/main" id="{14737353-3083-5B65-8EA6-A0B4B9E17B21}"/>
              </a:ext>
            </a:extLst>
          </p:cNvPr>
          <p:cNvSpPr>
            <a:spLocks noGrp="1"/>
          </p:cNvSpPr>
          <p:nvPr>
            <p:ph type="body" sz="quarter" idx="10"/>
          </p:nvPr>
        </p:nvSpPr>
        <p:spPr>
          <a:xfrm>
            <a:off x="359185" y="5838093"/>
            <a:ext cx="2246556" cy="548957"/>
          </a:xfrm>
        </p:spPr>
        <p:txBody>
          <a:bodyPr lIns="91440" tIns="45720" rIns="91440" bIns="45720" anchor="ctr"/>
          <a:lstStyle/>
          <a:p>
            <a:pPr>
              <a:lnSpc>
                <a:spcPct val="100000"/>
              </a:lnSpc>
              <a:spcBef>
                <a:spcPts val="0"/>
              </a:spcBef>
            </a:pPr>
            <a:r>
              <a:rPr lang="en-US" dirty="0">
                <a:latin typeface="Arial"/>
                <a:cs typeface="Arial"/>
              </a:rPr>
              <a:t>Week ?</a:t>
            </a:r>
            <a:endParaRPr lang="en-US" dirty="0"/>
          </a:p>
          <a:p>
            <a:pPr>
              <a:lnSpc>
                <a:spcPct val="100000"/>
              </a:lnSpc>
              <a:spcBef>
                <a:spcPts val="0"/>
              </a:spcBef>
            </a:pPr>
            <a:r>
              <a:rPr lang="en-US" dirty="0">
                <a:latin typeface="Arial"/>
                <a:cs typeface="Arial"/>
              </a:rPr>
              <a:t>Month Date, Year</a:t>
            </a:r>
          </a:p>
        </p:txBody>
      </p:sp>
      <p:sp>
        <p:nvSpPr>
          <p:cNvPr id="5" name="Text Placeholder 3">
            <a:extLst>
              <a:ext uri="{FF2B5EF4-FFF2-40B4-BE49-F238E27FC236}">
                <a16:creationId xmlns:a16="http://schemas.microsoft.com/office/drawing/2014/main" id="{14737353-3083-5B65-8EA6-A0B4B9E17B21}"/>
              </a:ext>
            </a:extLst>
          </p:cNvPr>
          <p:cNvSpPr txBox="1">
            <a:spLocks/>
          </p:cNvSpPr>
          <p:nvPr/>
        </p:nvSpPr>
        <p:spPr>
          <a:xfrm>
            <a:off x="3101788" y="5838094"/>
            <a:ext cx="2868705" cy="548957"/>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1800" b="1"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dirty="0"/>
              <a:t>Software Engineering Management (ENSE 374)</a:t>
            </a:r>
          </a:p>
        </p:txBody>
      </p:sp>
    </p:spTree>
    <p:extLst>
      <p:ext uri="{BB962C8B-B14F-4D97-AF65-F5344CB8AC3E}">
        <p14:creationId xmlns:p14="http://schemas.microsoft.com/office/powerpoint/2010/main" val="2389738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a:extLst>
              <a:ext uri="{FF2B5EF4-FFF2-40B4-BE49-F238E27FC236}">
                <a16:creationId xmlns:a16="http://schemas.microsoft.com/office/drawing/2014/main" id="{F5312486-8787-54B8-9D10-A02BFE0B2E28}"/>
              </a:ext>
            </a:extLst>
          </p:cNvPr>
          <p:cNvGraphicFramePr>
            <a:graphicFrameLocks noGrp="1"/>
          </p:cNvGraphicFramePr>
          <p:nvPr/>
        </p:nvGraphicFramePr>
        <p:xfrm>
          <a:off x="3718560" y="1852454"/>
          <a:ext cx="4754880" cy="4297680"/>
        </p:xfrm>
        <a:graphic>
          <a:graphicData uri="http://schemas.openxmlformats.org/drawingml/2006/table">
            <a:tbl>
              <a:tblPr/>
              <a:tblGrid>
                <a:gridCol w="1303020">
                  <a:extLst>
                    <a:ext uri="{9D8B030D-6E8A-4147-A177-3AD203B41FA5}">
                      <a16:colId xmlns:a16="http://schemas.microsoft.com/office/drawing/2014/main" val="2032150533"/>
                    </a:ext>
                  </a:extLst>
                </a:gridCol>
                <a:gridCol w="3451860">
                  <a:extLst>
                    <a:ext uri="{9D8B030D-6E8A-4147-A177-3AD203B41FA5}">
                      <a16:colId xmlns:a16="http://schemas.microsoft.com/office/drawing/2014/main" val="419565825"/>
                    </a:ext>
                  </a:extLst>
                </a:gridCol>
              </a:tblGrid>
              <a:tr h="0">
                <a:tc>
                  <a:txBody>
                    <a:bodyPr/>
                    <a:lstStyle/>
                    <a:p>
                      <a:pPr algn="ctr" rtl="0" fontAlgn="t"/>
                      <a:r>
                        <a:rPr lang="es-ES" sz="1200" b="1" i="0" u="none" strike="noStrike">
                          <a:solidFill>
                            <a:srgbClr val="FFFFFF"/>
                          </a:solidFill>
                          <a:effectLst/>
                          <a:latin typeface="Arial" panose="020B0604020202020204" pitchFamily="34" charset="0"/>
                        </a:rPr>
                        <a:t>Feature</a:t>
                      </a:r>
                      <a:endParaRPr lang="es-ES">
                        <a:effectLst/>
                      </a:endParaRPr>
                    </a:p>
                  </a:txBody>
                  <a:tcPr marL="73025" marR="73025">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7F83"/>
                    </a:solidFill>
                  </a:tcPr>
                </a:tc>
                <a:tc>
                  <a:txBody>
                    <a:bodyPr/>
                    <a:lstStyle/>
                    <a:p>
                      <a:pPr algn="ctr" rtl="0" fontAlgn="t"/>
                      <a:r>
                        <a:rPr lang="es-ES" sz="1200" b="1" i="0" u="none" strike="noStrike">
                          <a:solidFill>
                            <a:srgbClr val="FFFFFF"/>
                          </a:solidFill>
                          <a:effectLst/>
                          <a:latin typeface="Arial" panose="020B0604020202020204" pitchFamily="34" charset="0"/>
                        </a:rPr>
                        <a:t>Description</a:t>
                      </a:r>
                      <a:endParaRPr lang="es-ES">
                        <a:effectLst/>
                      </a:endParaRPr>
                    </a:p>
                  </a:txBody>
                  <a:tcPr marL="73025" marR="73025">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7F83"/>
                    </a:solidFill>
                  </a:tcPr>
                </a:tc>
                <a:extLst>
                  <a:ext uri="{0D108BD9-81ED-4DB2-BD59-A6C34878D82A}">
                    <a16:rowId xmlns:a16="http://schemas.microsoft.com/office/drawing/2014/main" val="1765230011"/>
                  </a:ext>
                </a:extLst>
              </a:tr>
              <a:tr h="0">
                <a:tc>
                  <a:txBody>
                    <a:bodyPr/>
                    <a:lstStyle/>
                    <a:p>
                      <a:pPr rtl="0" fontAlgn="t"/>
                      <a:r>
                        <a:rPr lang="es-ES" sz="1200" b="1" i="0" u="none" strike="noStrike">
                          <a:solidFill>
                            <a:srgbClr val="FFFFFF"/>
                          </a:solidFill>
                          <a:effectLst/>
                          <a:latin typeface="Arial" panose="020B0604020202020204" pitchFamily="34" charset="0"/>
                        </a:rPr>
                        <a:t>User Roles and Login</a:t>
                      </a:r>
                      <a:endParaRPr lang="es-E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7F83"/>
                    </a:solidFill>
                  </a:tcPr>
                </a:tc>
                <a:tc>
                  <a:txBody>
                    <a:bodyPr/>
                    <a:lstStyle/>
                    <a:p>
                      <a:pPr rtl="0" fontAlgn="t"/>
                      <a:r>
                        <a:rPr lang="en-US" sz="1200" b="0" i="0" u="none" strike="noStrike">
                          <a:solidFill>
                            <a:srgbClr val="5F5F62"/>
                          </a:solidFill>
                          <a:effectLst/>
                          <a:latin typeface="Arial" panose="020B0604020202020204" pitchFamily="34" charset="0"/>
                        </a:rPr>
                        <a:t>Allows patients and medical staff to access customized features based on their roles.</a:t>
                      </a:r>
                      <a:endParaRPr lang="en-U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CCCBCD"/>
                    </a:solidFill>
                  </a:tcPr>
                </a:tc>
                <a:extLst>
                  <a:ext uri="{0D108BD9-81ED-4DB2-BD59-A6C34878D82A}">
                    <a16:rowId xmlns:a16="http://schemas.microsoft.com/office/drawing/2014/main" val="352401419"/>
                  </a:ext>
                </a:extLst>
              </a:tr>
              <a:tr h="0">
                <a:tc>
                  <a:txBody>
                    <a:bodyPr/>
                    <a:lstStyle/>
                    <a:p>
                      <a:pPr rtl="0" fontAlgn="t"/>
                      <a:r>
                        <a:rPr lang="es-ES" sz="1200" b="1" i="0" u="none" strike="noStrike" dirty="0" err="1">
                          <a:solidFill>
                            <a:srgbClr val="FFFFFF"/>
                          </a:solidFill>
                          <a:effectLst/>
                          <a:latin typeface="Arial" panose="020B0604020202020204" pitchFamily="34" charset="0"/>
                        </a:rPr>
                        <a:t>Clinic</a:t>
                      </a:r>
                      <a:r>
                        <a:rPr lang="es-ES" sz="1200" b="1" i="0" u="none" strike="noStrike" dirty="0">
                          <a:solidFill>
                            <a:srgbClr val="FFFFFF"/>
                          </a:solidFill>
                          <a:effectLst/>
                          <a:latin typeface="Arial" panose="020B0604020202020204" pitchFamily="34" charset="0"/>
                        </a:rPr>
                        <a:t> </a:t>
                      </a:r>
                      <a:r>
                        <a:rPr lang="es-ES" sz="1200" b="1" i="0" u="none" strike="noStrike" dirty="0" err="1">
                          <a:solidFill>
                            <a:srgbClr val="FFFFFF"/>
                          </a:solidFill>
                          <a:effectLst/>
                          <a:latin typeface="Arial" panose="020B0604020202020204" pitchFamily="34" charset="0"/>
                        </a:rPr>
                        <a:t>Search</a:t>
                      </a:r>
                      <a:r>
                        <a:rPr lang="es-ES" sz="1200" b="1" i="0" u="none" strike="noStrike" dirty="0">
                          <a:solidFill>
                            <a:srgbClr val="FFFFFF"/>
                          </a:solidFill>
                          <a:effectLst/>
                          <a:latin typeface="Arial" panose="020B0604020202020204" pitchFamily="34" charset="0"/>
                        </a:rPr>
                        <a:t> and </a:t>
                      </a:r>
                      <a:r>
                        <a:rPr lang="es-ES" sz="1200" b="1" i="0" u="none" strike="noStrike" dirty="0" err="1">
                          <a:solidFill>
                            <a:srgbClr val="FFFFFF"/>
                          </a:solidFill>
                          <a:effectLst/>
                          <a:latin typeface="Arial" panose="020B0604020202020204" pitchFamily="34" charset="0"/>
                        </a:rPr>
                        <a:t>Filtering</a:t>
                      </a:r>
                      <a:endParaRPr lang="es-ES" dirty="0">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7F83"/>
                    </a:solidFill>
                  </a:tcPr>
                </a:tc>
                <a:tc>
                  <a:txBody>
                    <a:bodyPr/>
                    <a:lstStyle/>
                    <a:p>
                      <a:pPr rtl="0" fontAlgn="t"/>
                      <a:r>
                        <a:rPr lang="en-US" sz="1200" b="0" i="0" u="none" strike="noStrike">
                          <a:solidFill>
                            <a:srgbClr val="5F5F62"/>
                          </a:solidFill>
                          <a:effectLst/>
                          <a:latin typeface="Arial" panose="020B0604020202020204" pitchFamily="34" charset="0"/>
                        </a:rPr>
                        <a:t>Enables users to search for clinics by specialty, location, or other filters.</a:t>
                      </a:r>
                      <a:endParaRPr lang="en-U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5E6"/>
                    </a:solidFill>
                  </a:tcPr>
                </a:tc>
                <a:extLst>
                  <a:ext uri="{0D108BD9-81ED-4DB2-BD59-A6C34878D82A}">
                    <a16:rowId xmlns:a16="http://schemas.microsoft.com/office/drawing/2014/main" val="745482734"/>
                  </a:ext>
                </a:extLst>
              </a:tr>
              <a:tr h="0">
                <a:tc>
                  <a:txBody>
                    <a:bodyPr/>
                    <a:lstStyle/>
                    <a:p>
                      <a:pPr rtl="0" fontAlgn="t"/>
                      <a:r>
                        <a:rPr lang="es-ES" sz="1200" b="1" i="0" u="none" strike="noStrike">
                          <a:solidFill>
                            <a:srgbClr val="FFFFFF"/>
                          </a:solidFill>
                          <a:effectLst/>
                          <a:latin typeface="Arial" panose="020B0604020202020204" pitchFamily="34" charset="0"/>
                        </a:rPr>
                        <a:t>Appointment Management</a:t>
                      </a:r>
                      <a:endParaRPr lang="es-E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7F83"/>
                    </a:solidFill>
                  </a:tcPr>
                </a:tc>
                <a:tc>
                  <a:txBody>
                    <a:bodyPr/>
                    <a:lstStyle/>
                    <a:p>
                      <a:pPr rtl="0" fontAlgn="t"/>
                      <a:r>
                        <a:rPr lang="en-US" sz="1200" b="0" i="0" u="none" strike="noStrike">
                          <a:solidFill>
                            <a:srgbClr val="5F5F62"/>
                          </a:solidFill>
                          <a:effectLst/>
                          <a:latin typeface="Arial" panose="020B0604020202020204" pitchFamily="34" charset="0"/>
                        </a:rPr>
                        <a:t>Patients can book, reschedule, and cancel appointments, while medical staff can update availability and manage schedules.</a:t>
                      </a:r>
                      <a:endParaRPr lang="en-U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CCCBCD"/>
                    </a:solidFill>
                  </a:tcPr>
                </a:tc>
                <a:extLst>
                  <a:ext uri="{0D108BD9-81ED-4DB2-BD59-A6C34878D82A}">
                    <a16:rowId xmlns:a16="http://schemas.microsoft.com/office/drawing/2014/main" val="1307462535"/>
                  </a:ext>
                </a:extLst>
              </a:tr>
              <a:tr h="0">
                <a:tc>
                  <a:txBody>
                    <a:bodyPr/>
                    <a:lstStyle/>
                    <a:p>
                      <a:pPr rtl="0" fontAlgn="t"/>
                      <a:r>
                        <a:rPr lang="es-ES" sz="1200" b="1" i="0" u="none" strike="noStrike">
                          <a:solidFill>
                            <a:srgbClr val="FFFFFF"/>
                          </a:solidFill>
                          <a:effectLst/>
                          <a:latin typeface="Arial" panose="020B0604020202020204" pitchFamily="34" charset="0"/>
                        </a:rPr>
                        <a:t>Real-Time Updates</a:t>
                      </a:r>
                      <a:endParaRPr lang="es-E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7F83"/>
                    </a:solidFill>
                  </a:tcPr>
                </a:tc>
                <a:tc>
                  <a:txBody>
                    <a:bodyPr/>
                    <a:lstStyle/>
                    <a:p>
                      <a:pPr rtl="0" fontAlgn="t"/>
                      <a:r>
                        <a:rPr lang="en-US" sz="1200" b="0" i="0" u="none" strike="noStrike">
                          <a:solidFill>
                            <a:srgbClr val="5F5F62"/>
                          </a:solidFill>
                          <a:effectLst/>
                          <a:latin typeface="Arial" panose="020B0604020202020204" pitchFamily="34" charset="0"/>
                        </a:rPr>
                        <a:t>Provides instant notifications about schedule changes, confirmations, and reminders.</a:t>
                      </a:r>
                      <a:endParaRPr lang="en-U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5E6"/>
                    </a:solidFill>
                  </a:tcPr>
                </a:tc>
                <a:extLst>
                  <a:ext uri="{0D108BD9-81ED-4DB2-BD59-A6C34878D82A}">
                    <a16:rowId xmlns:a16="http://schemas.microsoft.com/office/drawing/2014/main" val="2710879504"/>
                  </a:ext>
                </a:extLst>
              </a:tr>
              <a:tr h="0">
                <a:tc>
                  <a:txBody>
                    <a:bodyPr/>
                    <a:lstStyle/>
                    <a:p>
                      <a:pPr rtl="0" fontAlgn="t"/>
                      <a:r>
                        <a:rPr lang="es-ES" sz="1200" b="1" i="0" u="none" strike="noStrike">
                          <a:solidFill>
                            <a:srgbClr val="FFFFFF"/>
                          </a:solidFill>
                          <a:effectLst/>
                          <a:latin typeface="Arial" panose="020B0604020202020204" pitchFamily="34" charset="0"/>
                        </a:rPr>
                        <a:t>Responsive Design</a:t>
                      </a:r>
                      <a:endParaRPr lang="es-E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7F83"/>
                    </a:solidFill>
                  </a:tcPr>
                </a:tc>
                <a:tc>
                  <a:txBody>
                    <a:bodyPr/>
                    <a:lstStyle/>
                    <a:p>
                      <a:pPr rtl="0" fontAlgn="t"/>
                      <a:r>
                        <a:rPr lang="en-US" sz="1200" b="0" i="0" u="none" strike="noStrike">
                          <a:solidFill>
                            <a:srgbClr val="5F5F62"/>
                          </a:solidFill>
                          <a:effectLst/>
                          <a:latin typeface="Arial" panose="020B0604020202020204" pitchFamily="34" charset="0"/>
                        </a:rPr>
                        <a:t>Optimized for desktop, tablet, and mobile devices to ensure accessibility for all users.</a:t>
                      </a:r>
                      <a:endParaRPr lang="en-U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CCCBCD"/>
                    </a:solidFill>
                  </a:tcPr>
                </a:tc>
                <a:extLst>
                  <a:ext uri="{0D108BD9-81ED-4DB2-BD59-A6C34878D82A}">
                    <a16:rowId xmlns:a16="http://schemas.microsoft.com/office/drawing/2014/main" val="2852773757"/>
                  </a:ext>
                </a:extLst>
              </a:tr>
              <a:tr h="0">
                <a:tc>
                  <a:txBody>
                    <a:bodyPr/>
                    <a:lstStyle/>
                    <a:p>
                      <a:pPr rtl="0" fontAlgn="t"/>
                      <a:r>
                        <a:rPr lang="es-ES" sz="1200" b="1" i="0" u="none" strike="noStrike">
                          <a:solidFill>
                            <a:srgbClr val="FFFFFF"/>
                          </a:solidFill>
                          <a:effectLst/>
                          <a:latin typeface="Arial" panose="020B0604020202020204" pitchFamily="34" charset="0"/>
                        </a:rPr>
                        <a:t>Secure Authentication</a:t>
                      </a:r>
                      <a:endParaRPr lang="es-E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7F83"/>
                    </a:solidFill>
                  </a:tcPr>
                </a:tc>
                <a:tc>
                  <a:txBody>
                    <a:bodyPr/>
                    <a:lstStyle/>
                    <a:p>
                      <a:pPr rtl="0" fontAlgn="t"/>
                      <a:r>
                        <a:rPr lang="en-US" sz="1200" b="0" i="0" u="none" strike="noStrike">
                          <a:solidFill>
                            <a:srgbClr val="5F5F62"/>
                          </a:solidFill>
                          <a:effectLst/>
                          <a:latin typeface="Arial" panose="020B0604020202020204" pitchFamily="34" charset="0"/>
                        </a:rPr>
                        <a:t>Implements OAuth 2.0 and secure data transfer protocols to protect user information.</a:t>
                      </a:r>
                      <a:endParaRPr lang="en-U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5E6"/>
                    </a:solidFill>
                  </a:tcPr>
                </a:tc>
                <a:extLst>
                  <a:ext uri="{0D108BD9-81ED-4DB2-BD59-A6C34878D82A}">
                    <a16:rowId xmlns:a16="http://schemas.microsoft.com/office/drawing/2014/main" val="158839776"/>
                  </a:ext>
                </a:extLst>
              </a:tr>
              <a:tr h="0">
                <a:tc>
                  <a:txBody>
                    <a:bodyPr/>
                    <a:lstStyle/>
                    <a:p>
                      <a:pPr rtl="0" fontAlgn="t"/>
                      <a:r>
                        <a:rPr lang="es-ES" sz="1200" b="1" i="0" u="none" strike="noStrike">
                          <a:solidFill>
                            <a:srgbClr val="FFFFFF"/>
                          </a:solidFill>
                          <a:effectLst/>
                          <a:latin typeface="Arial" panose="020B0604020202020204" pitchFamily="34" charset="0"/>
                        </a:rPr>
                        <a:t>Schedule Flexibility</a:t>
                      </a:r>
                      <a:endParaRPr lang="es-E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7F83"/>
                    </a:solidFill>
                  </a:tcPr>
                </a:tc>
                <a:tc>
                  <a:txBody>
                    <a:bodyPr/>
                    <a:lstStyle/>
                    <a:p>
                      <a:pPr rtl="0" fontAlgn="t"/>
                      <a:r>
                        <a:rPr lang="en-US" sz="1200" b="0" i="0" u="none" strike="noStrike">
                          <a:solidFill>
                            <a:srgbClr val="5F5F62"/>
                          </a:solidFill>
                          <a:effectLst/>
                          <a:latin typeface="Arial" panose="020B0604020202020204" pitchFamily="34" charset="0"/>
                        </a:rPr>
                        <a:t>Clinics can update availability on a daily, weekly, or monthly basis to meet operational needs.</a:t>
                      </a:r>
                      <a:endParaRPr lang="en-U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CCCBCD"/>
                    </a:solidFill>
                  </a:tcPr>
                </a:tc>
                <a:extLst>
                  <a:ext uri="{0D108BD9-81ED-4DB2-BD59-A6C34878D82A}">
                    <a16:rowId xmlns:a16="http://schemas.microsoft.com/office/drawing/2014/main" val="1372409267"/>
                  </a:ext>
                </a:extLst>
              </a:tr>
              <a:tr h="0">
                <a:tc>
                  <a:txBody>
                    <a:bodyPr/>
                    <a:lstStyle/>
                    <a:p>
                      <a:pPr rtl="0" fontAlgn="t"/>
                      <a:r>
                        <a:rPr lang="es-ES" sz="1200" b="1" i="0" u="none" strike="noStrike">
                          <a:solidFill>
                            <a:srgbClr val="FFFFFF"/>
                          </a:solidFill>
                          <a:effectLst/>
                          <a:latin typeface="Arial" panose="020B0604020202020204" pitchFamily="34" charset="0"/>
                        </a:rPr>
                        <a:t>Comprehensive Clinic Profiles</a:t>
                      </a:r>
                      <a:endParaRPr lang="es-ES">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7F83"/>
                    </a:solidFill>
                  </a:tcPr>
                </a:tc>
                <a:tc>
                  <a:txBody>
                    <a:bodyPr/>
                    <a:lstStyle/>
                    <a:p>
                      <a:pPr rtl="0" fontAlgn="t"/>
                      <a:r>
                        <a:rPr lang="en-US" sz="1200" b="0" i="0" u="none" strike="noStrike" dirty="0">
                          <a:solidFill>
                            <a:srgbClr val="5F5F62"/>
                          </a:solidFill>
                          <a:effectLst/>
                          <a:latin typeface="Arial" panose="020B0604020202020204" pitchFamily="34" charset="0"/>
                        </a:rPr>
                        <a:t>Displays clinic details, including services offered, contact information, and available appointment slots.</a:t>
                      </a:r>
                      <a:endParaRPr lang="en-US" dirty="0">
                        <a:effectLst/>
                      </a:endParaRPr>
                    </a:p>
                  </a:txBody>
                  <a:tcPr marL="73025" marR="730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807F83"/>
                      </a:solidFill>
                      <a:prstDash val="solid"/>
                      <a:round/>
                      <a:headEnd type="none" w="med" len="med"/>
                      <a:tailEnd type="none" w="med" len="med"/>
                    </a:lnB>
                    <a:solidFill>
                      <a:srgbClr val="E5E5E6"/>
                    </a:solidFill>
                  </a:tcPr>
                </a:tc>
                <a:extLst>
                  <a:ext uri="{0D108BD9-81ED-4DB2-BD59-A6C34878D82A}">
                    <a16:rowId xmlns:a16="http://schemas.microsoft.com/office/drawing/2014/main" val="36253032"/>
                  </a:ext>
                </a:extLst>
              </a:tr>
            </a:tbl>
          </a:graphicData>
        </a:graphic>
      </p:graphicFrame>
      <p:sp>
        <p:nvSpPr>
          <p:cNvPr id="5" name="Rectangle 1">
            <a:extLst>
              <a:ext uri="{FF2B5EF4-FFF2-40B4-BE49-F238E27FC236}">
                <a16:creationId xmlns:a16="http://schemas.microsoft.com/office/drawing/2014/main" id="{17F6599D-0D84-A4E9-D1B5-D705FD0AC4E4}"/>
              </a:ext>
            </a:extLst>
          </p:cNvPr>
          <p:cNvSpPr>
            <a:spLocks noGrp="1" noChangeArrowheads="1"/>
          </p:cNvSpPr>
          <p:nvPr>
            <p:ph type="subTitle"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br>
              <a:rPr kumimoji="0" lang="es-ES" altLang="es-ES" sz="1800" b="0" i="0" u="none" strike="noStrike" cap="none" normalizeH="0" baseline="0">
                <a:ln>
                  <a:noFill/>
                </a:ln>
                <a:solidFill>
                  <a:schemeClr val="tx1"/>
                </a:solidFill>
                <a:effectLst/>
                <a:latin typeface="Arial" panose="020B0604020202020204" pitchFamily="34" charset="0"/>
              </a:rPr>
            </a:br>
            <a:endParaRPr kumimoji="0" lang="es-ES" altLang="es-E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90204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Project Management</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US" sz="2600" dirty="0">
                <a:latin typeface="Gill Sans MT" panose="020B0502020104020203" pitchFamily="34" charset="77"/>
                <a:cs typeface="+mn-cs"/>
              </a:rPr>
              <a:t>Activity diagram:</a:t>
            </a: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pic>
        <p:nvPicPr>
          <p:cNvPr id="2050" name="Picture 2">
            <a:extLst>
              <a:ext uri="{FF2B5EF4-FFF2-40B4-BE49-F238E27FC236}">
                <a16:creationId xmlns:a16="http://schemas.microsoft.com/office/drawing/2014/main" id="{C46735AB-F58A-D865-E009-67DDA12F2B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6925" y="2252663"/>
            <a:ext cx="8058150" cy="23526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A6AA3C7F-1278-9AA5-986D-2AA12C0272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741" y="4090465"/>
            <a:ext cx="3910367" cy="2675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8506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112DA1D9-7A9F-5FD1-1235-16B477DE1DA4}"/>
              </a:ext>
            </a:extLst>
          </p:cNvPr>
          <p:cNvSpPr>
            <a:spLocks noGrp="1"/>
          </p:cNvSpPr>
          <p:nvPr>
            <p:ph type="subTitle" idx="1"/>
          </p:nvPr>
        </p:nvSpPr>
        <p:spPr>
          <a:xfrm>
            <a:off x="685800" y="2858608"/>
            <a:ext cx="10490200" cy="4200529"/>
          </a:xfrm>
        </p:spPr>
        <p:txBody>
          <a:bodyPr/>
          <a:lstStyle/>
          <a:p>
            <a:endParaRPr lang="es-MX" dirty="0"/>
          </a:p>
          <a:p>
            <a:endParaRPr lang="es-ES" dirty="0"/>
          </a:p>
        </p:txBody>
      </p:sp>
      <p:sp>
        <p:nvSpPr>
          <p:cNvPr id="3" name="Marcador de texto 2">
            <a:extLst>
              <a:ext uri="{FF2B5EF4-FFF2-40B4-BE49-F238E27FC236}">
                <a16:creationId xmlns:a16="http://schemas.microsoft.com/office/drawing/2014/main" id="{5C6D285A-7428-75FD-78D5-219878D80CCE}"/>
              </a:ext>
            </a:extLst>
          </p:cNvPr>
          <p:cNvSpPr>
            <a:spLocks noGrp="1"/>
          </p:cNvSpPr>
          <p:nvPr>
            <p:ph type="body" sz="quarter" idx="12"/>
          </p:nvPr>
        </p:nvSpPr>
        <p:spPr/>
        <p:txBody>
          <a:bodyPr/>
          <a:lstStyle/>
          <a:p>
            <a:r>
              <a:rPr lang="es-MX" dirty="0"/>
              <a:t>Gantt </a:t>
            </a:r>
            <a:r>
              <a:rPr lang="es-MX" dirty="0" err="1"/>
              <a:t>diagram</a:t>
            </a:r>
            <a:endParaRPr lang="es-ES" dirty="0"/>
          </a:p>
        </p:txBody>
      </p:sp>
      <p:pic>
        <p:nvPicPr>
          <p:cNvPr id="3074" name="Picture 2">
            <a:extLst>
              <a:ext uri="{FF2B5EF4-FFF2-40B4-BE49-F238E27FC236}">
                <a16:creationId xmlns:a16="http://schemas.microsoft.com/office/drawing/2014/main" id="{1C21DA60-7022-AC00-F329-8D047F0D12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2843213"/>
            <a:ext cx="8229600" cy="117157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92AE54FC-AAB0-E170-3773-8D95D398EE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4014788"/>
            <a:ext cx="8229600" cy="1171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7377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Conclusion and Future Work</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
        <p:nvSpPr>
          <p:cNvPr id="4" name="CuadroTexto 3">
            <a:extLst>
              <a:ext uri="{FF2B5EF4-FFF2-40B4-BE49-F238E27FC236}">
                <a16:creationId xmlns:a16="http://schemas.microsoft.com/office/drawing/2014/main" id="{251C2B91-52D3-CCA4-7B21-38BD11A9D120}"/>
              </a:ext>
            </a:extLst>
          </p:cNvPr>
          <p:cNvSpPr txBox="1"/>
          <p:nvPr/>
        </p:nvSpPr>
        <p:spPr>
          <a:xfrm>
            <a:off x="522515" y="1429613"/>
            <a:ext cx="10308771" cy="4196020"/>
          </a:xfrm>
          <a:prstGeom prst="rect">
            <a:avLst/>
          </a:prstGeom>
          <a:noFill/>
        </p:spPr>
        <p:txBody>
          <a:bodyPr wrap="square">
            <a:spAutoFit/>
          </a:bodyPr>
          <a:lstStyle/>
          <a:p>
            <a:pPr algn="just" rtl="0" fontAlgn="base">
              <a:spcBef>
                <a:spcPts val="200"/>
              </a:spcBef>
              <a:buFont typeface="+mj-lt"/>
              <a:buAutoNum type="arabicPeriod"/>
            </a:pPr>
            <a:r>
              <a:rPr lang="en-US" sz="1600" b="0" i="0" u="none" strike="noStrike" dirty="0">
                <a:solidFill>
                  <a:srgbClr val="000000"/>
                </a:solidFill>
                <a:effectLst/>
                <a:latin typeface="Arial" panose="020B0604020202020204" pitchFamily="34" charset="0"/>
              </a:rPr>
              <a:t>Recommendations for Future Design Improvements</a:t>
            </a:r>
            <a:endParaRPr lang="en-US" sz="1600" b="1" i="0" u="none" strike="noStrike" dirty="0">
              <a:solidFill>
                <a:srgbClr val="000000"/>
              </a:solidFill>
              <a:effectLst/>
              <a:latin typeface="Arial" panose="020B0604020202020204" pitchFamily="34" charset="0"/>
            </a:endParaRPr>
          </a:p>
          <a:p>
            <a:pPr algn="just" rtl="0" fontAlgn="base">
              <a:spcAft>
                <a:spcPts val="800"/>
              </a:spcAft>
              <a:buFont typeface="+mj-lt"/>
              <a:buAutoNum type="arabicPeriod"/>
            </a:pPr>
            <a:r>
              <a:rPr lang="en-US" sz="1600" b="1" i="0" u="none" strike="noStrike" dirty="0">
                <a:solidFill>
                  <a:srgbClr val="000000"/>
                </a:solidFill>
                <a:effectLst/>
                <a:latin typeface="Arial" panose="020B0604020202020204" pitchFamily="34" charset="0"/>
              </a:rPr>
              <a:t>Authentication for Medical Professionals</a:t>
            </a:r>
            <a:r>
              <a:rPr lang="en-US" sz="1600" b="0" i="0" u="none" strike="noStrike" dirty="0">
                <a:solidFill>
                  <a:srgbClr val="000000"/>
                </a:solidFill>
                <a:effectLst/>
                <a:latin typeface="Arial" panose="020B0604020202020204" pitchFamily="34" charset="0"/>
              </a:rPr>
              <a:t>: Future versions of the system should incorporate proper authentication mechanisms to ensure that only authorized medical professionals can access sensitive patient and appointment data.</a:t>
            </a:r>
          </a:p>
          <a:p>
            <a:pPr algn="just" rtl="0" fontAlgn="base">
              <a:spcAft>
                <a:spcPts val="800"/>
              </a:spcAft>
              <a:buFont typeface="+mj-lt"/>
              <a:buAutoNum type="arabicPeriod"/>
            </a:pPr>
            <a:r>
              <a:rPr lang="en-US" sz="1600" b="1" i="0" u="none" strike="noStrike" dirty="0">
                <a:solidFill>
                  <a:srgbClr val="000000"/>
                </a:solidFill>
                <a:effectLst/>
                <a:latin typeface="Arial" panose="020B0604020202020204" pitchFamily="34" charset="0"/>
              </a:rPr>
              <a:t>Payment System Integration</a:t>
            </a:r>
            <a:r>
              <a:rPr lang="en-US" sz="1600" b="0" i="0" u="none" strike="noStrike" dirty="0">
                <a:solidFill>
                  <a:srgbClr val="000000"/>
                </a:solidFill>
                <a:effectLst/>
                <a:latin typeface="Arial" panose="020B0604020202020204" pitchFamily="34" charset="0"/>
              </a:rPr>
              <a:t>: Adding payment functionality within the platform would allow patients to pay for services directly through the system, improving convenience and automating the billing process.</a:t>
            </a:r>
          </a:p>
          <a:p>
            <a:pPr algn="just" rtl="0" fontAlgn="base">
              <a:spcAft>
                <a:spcPts val="800"/>
              </a:spcAft>
              <a:buFont typeface="+mj-lt"/>
              <a:buAutoNum type="arabicPeriod"/>
            </a:pPr>
            <a:r>
              <a:rPr lang="en-US" sz="1600" b="1" i="0" u="none" strike="noStrike" dirty="0">
                <a:solidFill>
                  <a:srgbClr val="000000"/>
                </a:solidFill>
                <a:effectLst/>
                <a:latin typeface="Arial" panose="020B0604020202020204" pitchFamily="34" charset="0"/>
              </a:rPr>
              <a:t>EHR Integration</a:t>
            </a:r>
            <a:r>
              <a:rPr lang="en-US" sz="1600" b="0" i="0" u="none" strike="noStrike" dirty="0">
                <a:solidFill>
                  <a:srgbClr val="000000"/>
                </a:solidFill>
                <a:effectLst/>
                <a:latin typeface="Arial" panose="020B0604020202020204" pitchFamily="34" charset="0"/>
              </a:rPr>
              <a:t>: To improve the efficiency of patient care, integrating the system with an Electronic Health Record (EHR) system would provide medical professionals with real-time access to patient medical history and current treatment plans.</a:t>
            </a:r>
          </a:p>
          <a:p>
            <a:pPr algn="just" rtl="0" fontAlgn="base">
              <a:spcAft>
                <a:spcPts val="800"/>
              </a:spcAft>
              <a:buFont typeface="+mj-lt"/>
              <a:buAutoNum type="arabicPeriod"/>
            </a:pPr>
            <a:r>
              <a:rPr lang="en-US" sz="1600" b="1" i="0" u="none" strike="noStrike" dirty="0">
                <a:solidFill>
                  <a:srgbClr val="000000"/>
                </a:solidFill>
                <a:effectLst/>
                <a:latin typeface="Arial" panose="020B0604020202020204" pitchFamily="34" charset="0"/>
              </a:rPr>
              <a:t>Real-time Updates</a:t>
            </a:r>
            <a:r>
              <a:rPr lang="en-US" sz="1600" b="0" i="0" u="none" strike="noStrike" dirty="0">
                <a:solidFill>
                  <a:srgbClr val="000000"/>
                </a:solidFill>
                <a:effectLst/>
                <a:latin typeface="Arial" panose="020B0604020202020204" pitchFamily="34" charset="0"/>
              </a:rPr>
              <a:t>: Implementing real-time notifications would ensure that patients and medical professionals are always in sync with appointment status, cancellations, or rescheduling, providing a more dynamic and responsive experience.</a:t>
            </a:r>
          </a:p>
          <a:p>
            <a:pPr algn="just" rtl="0" fontAlgn="base">
              <a:spcAft>
                <a:spcPts val="800"/>
              </a:spcAft>
              <a:buFont typeface="+mj-lt"/>
              <a:buAutoNum type="arabicPeriod"/>
            </a:pPr>
            <a:r>
              <a:rPr lang="en-US" sz="1600" b="1" i="0" u="none" strike="noStrike" dirty="0">
                <a:solidFill>
                  <a:srgbClr val="000000"/>
                </a:solidFill>
                <a:effectLst/>
                <a:latin typeface="Arial" panose="020B0604020202020204" pitchFamily="34" charset="0"/>
              </a:rPr>
              <a:t>Set Availability by Medical Professionals</a:t>
            </a:r>
            <a:r>
              <a:rPr lang="en-US" sz="1600" b="0" i="0" u="none" strike="noStrike" dirty="0">
                <a:solidFill>
                  <a:srgbClr val="000000"/>
                </a:solidFill>
                <a:effectLst/>
                <a:latin typeface="Arial" panose="020B0604020202020204" pitchFamily="34" charset="0"/>
              </a:rPr>
              <a:t>: Implement the functionality to let each medical professional set their available times, making the scheduling easier, not having to cancel each appointment by hand, as well as implement the schedules when a user is booking an appointment to only let them select the times available</a:t>
            </a:r>
            <a:r>
              <a:rPr lang="en-US" sz="1600" b="0" i="0" u="none" strike="noStrike" dirty="0">
                <a:solidFill>
                  <a:srgbClr val="000000"/>
                </a:solidFill>
                <a:effectLst/>
                <a:latin typeface="Times New Roman" panose="02020603050405020304" pitchFamily="18" charset="0"/>
              </a:rPr>
              <a:t>.</a:t>
            </a:r>
            <a:endParaRPr lang="en-US" sz="16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2852486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A89C6CC8-6FEF-D098-AB89-605E46295ED9}"/>
              </a:ext>
            </a:extLst>
          </p:cNvPr>
          <p:cNvSpPr>
            <a:spLocks noGrp="1"/>
          </p:cNvSpPr>
          <p:nvPr>
            <p:ph type="subTitle" idx="1"/>
          </p:nvPr>
        </p:nvSpPr>
        <p:spPr/>
        <p:txBody>
          <a:bodyPr/>
          <a:lstStyle/>
          <a:p>
            <a:r>
              <a:rPr lang="en-US" sz="1800" b="0" i="0" u="none" strike="noStrike" dirty="0">
                <a:solidFill>
                  <a:srgbClr val="000000"/>
                </a:solidFill>
                <a:effectLst/>
                <a:latin typeface="Arial" panose="020B0604020202020204" pitchFamily="34" charset="0"/>
              </a:rPr>
              <a:t>In summary, while the current system serves as a solid foundation for appointment scheduling and patient management, there are ample opportunities for future enhancements that would improve security, usability, and overall functionality.</a:t>
            </a:r>
            <a:endParaRPr lang="es-ES" dirty="0"/>
          </a:p>
        </p:txBody>
      </p:sp>
    </p:spTree>
    <p:extLst>
      <p:ext uri="{BB962C8B-B14F-4D97-AF65-F5344CB8AC3E}">
        <p14:creationId xmlns:p14="http://schemas.microsoft.com/office/powerpoint/2010/main" val="4027464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5934B8BB-DC60-91D9-BB97-CD0ED7A48A66}"/>
              </a:ext>
            </a:extLst>
          </p:cNvPr>
          <p:cNvSpPr>
            <a:spLocks noGrp="1"/>
          </p:cNvSpPr>
          <p:nvPr>
            <p:ph type="subTitle" idx="1"/>
          </p:nvPr>
        </p:nvSpPr>
        <p:spPr>
          <a:xfrm>
            <a:off x="838200" y="1839433"/>
            <a:ext cx="10376338" cy="4200529"/>
          </a:xfrm>
        </p:spPr>
        <p:txBody>
          <a:bodyPr lIns="91440" tIns="45720" rIns="91440" bIns="45720" anchor="t"/>
          <a:lstStyle/>
          <a:p>
            <a:pPr marL="342900" indent="-342900">
              <a:buFont typeface="Arial" panose="020B0604020202020204" pitchFamily="34" charset="0"/>
              <a:buChar char="•"/>
            </a:pPr>
            <a:r>
              <a:rPr lang="en-US" sz="2800" dirty="0">
                <a:latin typeface="Gill Sans MT" panose="020B0502020104020203" pitchFamily="34" charset="0"/>
                <a:cs typeface="Arial"/>
              </a:rPr>
              <a:t>Introduction</a:t>
            </a:r>
          </a:p>
          <a:p>
            <a:pPr marL="342900" indent="-342900">
              <a:buFont typeface="Arial" panose="020B0604020202020204" pitchFamily="34" charset="0"/>
              <a:buChar char="•"/>
            </a:pPr>
            <a:r>
              <a:rPr lang="en-US" sz="2800" dirty="0">
                <a:latin typeface="Gill Sans MT" panose="020B0502020104020203" pitchFamily="34" charset="0"/>
                <a:cs typeface="Arial"/>
              </a:rPr>
              <a:t>Problem Definition</a:t>
            </a:r>
          </a:p>
          <a:p>
            <a:pPr marL="342900" indent="-342900">
              <a:buFont typeface="Arial" panose="020B0604020202020204" pitchFamily="34" charset="0"/>
              <a:buChar char="•"/>
            </a:pPr>
            <a:r>
              <a:rPr lang="en-US" sz="2800" dirty="0">
                <a:latin typeface="Gill Sans MT" panose="020B0502020104020203" pitchFamily="34" charset="0"/>
                <a:cs typeface="Arial"/>
              </a:rPr>
              <a:t>Design Requirements</a:t>
            </a:r>
          </a:p>
          <a:p>
            <a:pPr marL="342900" indent="-342900">
              <a:buFont typeface="Arial" panose="020B0604020202020204" pitchFamily="34" charset="0"/>
              <a:buChar char="•"/>
            </a:pPr>
            <a:r>
              <a:rPr lang="en-US" sz="2800" dirty="0">
                <a:latin typeface="Gill Sans MT" panose="020B0502020104020203" pitchFamily="34" charset="0"/>
                <a:cs typeface="Arial"/>
              </a:rPr>
              <a:t>Solutions</a:t>
            </a:r>
          </a:p>
          <a:p>
            <a:pPr marL="342900" indent="-342900">
              <a:buFont typeface="Arial" panose="020B0604020202020204" pitchFamily="34" charset="0"/>
              <a:buChar char="•"/>
            </a:pPr>
            <a:r>
              <a:rPr lang="en-US" sz="2800" dirty="0">
                <a:latin typeface="Gill Sans MT" panose="020B0502020104020203" pitchFamily="34" charset="0"/>
              </a:rPr>
              <a:t>Project Management</a:t>
            </a:r>
          </a:p>
          <a:p>
            <a:pPr marL="342900" indent="-342900">
              <a:buFont typeface="Arial" panose="020B0604020202020204" pitchFamily="34" charset="0"/>
              <a:buChar char="•"/>
            </a:pPr>
            <a:r>
              <a:rPr lang="en-US" sz="2800" dirty="0">
                <a:latin typeface="Gill Sans MT" panose="020B0502020104020203" pitchFamily="34" charset="0"/>
              </a:rPr>
              <a:t>Conclusion and Future Work</a:t>
            </a:r>
          </a:p>
        </p:txBody>
      </p:sp>
      <p:sp>
        <p:nvSpPr>
          <p:cNvPr id="4" name="Text Placeholder 3">
            <a:extLst>
              <a:ext uri="{FF2B5EF4-FFF2-40B4-BE49-F238E27FC236}">
                <a16:creationId xmlns:a16="http://schemas.microsoft.com/office/drawing/2014/main" id="{2A2394EE-5BBD-124F-85BB-E7D08F3F4C29}"/>
              </a:ext>
            </a:extLst>
          </p:cNvPr>
          <p:cNvSpPr>
            <a:spLocks noGrp="1"/>
          </p:cNvSpPr>
          <p:nvPr>
            <p:ph type="body" sz="quarter" idx="12"/>
          </p:nvPr>
        </p:nvSpPr>
        <p:spPr/>
        <p:txBody>
          <a:bodyPr/>
          <a:lstStyle/>
          <a:p>
            <a:r>
              <a:rPr lang="en-US" dirty="0"/>
              <a:t>Agenda</a:t>
            </a:r>
          </a:p>
        </p:txBody>
      </p:sp>
    </p:spTree>
    <p:extLst>
      <p:ext uri="{BB962C8B-B14F-4D97-AF65-F5344CB8AC3E}">
        <p14:creationId xmlns:p14="http://schemas.microsoft.com/office/powerpoint/2010/main" val="494398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Introduction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rtl="0">
              <a:spcAft>
                <a:spcPts val="800"/>
              </a:spcAft>
            </a:pPr>
            <a:r>
              <a:rPr lang="en-US" sz="1800" b="0" i="0" u="none" strike="noStrike" dirty="0" err="1">
                <a:solidFill>
                  <a:srgbClr val="000000"/>
                </a:solidFill>
                <a:effectLst/>
                <a:latin typeface="Calibri" panose="020F0502020204030204" pitchFamily="34" charset="0"/>
              </a:rPr>
              <a:t>MediLocate</a:t>
            </a:r>
            <a:r>
              <a:rPr lang="en-US" sz="1800" b="0" i="0" u="none" strike="noStrike" dirty="0">
                <a:solidFill>
                  <a:srgbClr val="000000"/>
                </a:solidFill>
                <a:effectLst/>
                <a:latin typeface="Calibri" panose="020F0502020204030204" pitchFamily="34" charset="0"/>
              </a:rPr>
              <a:t> is a web-based application designed to streamline how Canadians book medical appointments, addressing common frustrations like long wait times and communication barriers. Traditional appointment booking methods are often inefficient, leaving patients frustrated and clinics overwhelmed. </a:t>
            </a:r>
            <a:r>
              <a:rPr lang="en-US" sz="1800" b="0" i="0" u="none" strike="noStrike" dirty="0" err="1">
                <a:solidFill>
                  <a:srgbClr val="000000"/>
                </a:solidFill>
                <a:effectLst/>
                <a:latin typeface="Calibri" panose="020F0502020204030204" pitchFamily="34" charset="0"/>
              </a:rPr>
              <a:t>MediLocate</a:t>
            </a:r>
            <a:r>
              <a:rPr lang="en-US" sz="1800" b="0" i="0" u="none" strike="noStrike" dirty="0">
                <a:solidFill>
                  <a:srgbClr val="000000"/>
                </a:solidFill>
                <a:effectLst/>
                <a:latin typeface="Calibri" panose="020F0502020204030204" pitchFamily="34" charset="0"/>
              </a:rPr>
              <a:t> offers a user-friendly platform for patients to easily schedule appointments and for medical staff to manage their availability.</a:t>
            </a:r>
            <a:endParaRPr lang="en-US" sz="3200" b="0" dirty="0">
              <a:effectLst/>
            </a:endParaRPr>
          </a:p>
          <a:p>
            <a:pPr algn="just" rtl="0">
              <a:spcAft>
                <a:spcPts val="800"/>
              </a:spcAft>
            </a:pPr>
            <a:r>
              <a:rPr lang="en-US" sz="1800" b="0" i="0" u="none" strike="noStrike" dirty="0">
                <a:solidFill>
                  <a:srgbClr val="000000"/>
                </a:solidFill>
                <a:effectLst/>
                <a:latin typeface="Calibri" panose="020F0502020204030204" pitchFamily="34" charset="0"/>
              </a:rPr>
              <a:t>The rationale for this project stems from the urgent need to modernize healthcare access. With the rise of digital solutions, there’s a clear demand for a platform that simplifies the booking process while maintaining flexibility and reliability for both patients and healthcare providers. </a:t>
            </a:r>
            <a:r>
              <a:rPr lang="en-US" sz="1800" b="0" i="0" u="none" strike="noStrike" dirty="0" err="1">
                <a:solidFill>
                  <a:srgbClr val="000000"/>
                </a:solidFill>
                <a:effectLst/>
                <a:latin typeface="Calibri" panose="020F0502020204030204" pitchFamily="34" charset="0"/>
              </a:rPr>
              <a:t>MediLocate’s</a:t>
            </a:r>
            <a:r>
              <a:rPr lang="en-US" sz="1800" b="0" i="0" u="none" strike="noStrike" dirty="0">
                <a:solidFill>
                  <a:srgbClr val="000000"/>
                </a:solidFill>
                <a:effectLst/>
                <a:latin typeface="Calibri" panose="020F0502020204030204" pitchFamily="34" charset="0"/>
              </a:rPr>
              <a:t> design aims to fill this gap by providing a seamless and accessible solution.</a:t>
            </a:r>
            <a:endParaRPr lang="en-US" sz="3200" b="0" dirty="0">
              <a:effectLst/>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Tree>
    <p:extLst>
      <p:ext uri="{BB962C8B-B14F-4D97-AF65-F5344CB8AC3E}">
        <p14:creationId xmlns:p14="http://schemas.microsoft.com/office/powerpoint/2010/main" val="2955999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Problem Definition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rtl="0">
              <a:spcAft>
                <a:spcPts val="800"/>
              </a:spcAft>
            </a:pPr>
            <a:r>
              <a:rPr lang="en-US" sz="1600" b="0" i="0" u="none" strike="noStrike" dirty="0">
                <a:solidFill>
                  <a:srgbClr val="000000"/>
                </a:solidFill>
                <a:effectLst/>
                <a:latin typeface="Arial" panose="020B0604020202020204" pitchFamily="34" charset="0"/>
              </a:rPr>
              <a:t>Canada’s healthcare system struggles with accessibility. With only 2.6 physicians per 1,000 people, the demand for medical services far outstrips the supply. Nearly </a:t>
            </a:r>
            <a:r>
              <a:rPr lang="en-US" sz="1600" b="1" i="0" u="none" strike="noStrike" dirty="0">
                <a:solidFill>
                  <a:srgbClr val="000000"/>
                </a:solidFill>
                <a:effectLst/>
                <a:latin typeface="Arial" panose="020B0604020202020204" pitchFamily="34" charset="0"/>
              </a:rPr>
              <a:t>30% of Canadians</a:t>
            </a:r>
            <a:r>
              <a:rPr lang="en-US" sz="1600" b="0" i="0" u="none" strike="noStrike" dirty="0">
                <a:solidFill>
                  <a:srgbClr val="000000"/>
                </a:solidFill>
                <a:effectLst/>
                <a:latin typeface="Arial" panose="020B0604020202020204" pitchFamily="34" charset="0"/>
              </a:rPr>
              <a:t> report trouble accessing care, and </a:t>
            </a:r>
            <a:r>
              <a:rPr lang="en-US" sz="1600" b="1" i="0" u="none" strike="noStrike" dirty="0">
                <a:solidFill>
                  <a:srgbClr val="000000"/>
                </a:solidFill>
                <a:effectLst/>
                <a:latin typeface="Arial" panose="020B0604020202020204" pitchFamily="34" charset="0"/>
              </a:rPr>
              <a:t>20% of patients</a:t>
            </a:r>
            <a:r>
              <a:rPr lang="en-US" sz="1600" b="0" i="0" u="none" strike="noStrike" dirty="0">
                <a:solidFill>
                  <a:srgbClr val="000000"/>
                </a:solidFill>
                <a:effectLst/>
                <a:latin typeface="Arial" panose="020B0604020202020204" pitchFamily="34" charset="0"/>
              </a:rPr>
              <a:t> experience delays of over a week just to see a family doctor. This imbalance frustrates patients and sometimes prevents them from receiving critical care.</a:t>
            </a:r>
            <a:endParaRPr lang="en-US" sz="1800" b="0" dirty="0">
              <a:effectLst/>
            </a:endParaRPr>
          </a:p>
          <a:p>
            <a:pPr algn="just" rtl="0">
              <a:spcAft>
                <a:spcPts val="800"/>
              </a:spcAft>
            </a:pPr>
            <a:r>
              <a:rPr lang="en-US" sz="1600" b="0" i="0" u="none" strike="noStrike" dirty="0">
                <a:solidFill>
                  <a:srgbClr val="000000"/>
                </a:solidFill>
                <a:effectLst/>
                <a:latin typeface="Arial" panose="020B0604020202020204" pitchFamily="34" charset="0"/>
              </a:rPr>
              <a:t>The impact is widespread:</a:t>
            </a:r>
            <a:endParaRPr lang="en-US" sz="1800" b="0" dirty="0">
              <a:effectLst/>
            </a:endParaRPr>
          </a:p>
          <a:p>
            <a:pPr algn="just" rtl="0" fontAlgn="base">
              <a:spcBef>
                <a:spcPts val="1400"/>
              </a:spcBef>
              <a:buFont typeface="Arial" panose="020B0604020202020204" pitchFamily="34" charset="0"/>
              <a:buChar char="•"/>
            </a:pPr>
            <a:r>
              <a:rPr lang="en-US" sz="1600" b="1" i="0" u="none" strike="noStrike" dirty="0">
                <a:solidFill>
                  <a:srgbClr val="000000"/>
                </a:solidFill>
                <a:effectLst/>
                <a:latin typeface="Arial" panose="020B0604020202020204" pitchFamily="34" charset="0"/>
              </a:rPr>
              <a:t>Patients’ Health</a:t>
            </a:r>
            <a:r>
              <a:rPr lang="en-US" sz="1600" b="0" i="0" u="none" strike="noStrike" dirty="0">
                <a:solidFill>
                  <a:srgbClr val="000000"/>
                </a:solidFill>
                <a:effectLst/>
                <a:latin typeface="Arial" panose="020B0604020202020204" pitchFamily="34" charset="0"/>
              </a:rPr>
              <a:t>: Delayed care can worsen medical conditions, increase anxiety, and lower quality of life.</a:t>
            </a:r>
          </a:p>
          <a:p>
            <a:pPr algn="just" rtl="0" fontAlgn="base">
              <a:buFont typeface="Arial" panose="020B0604020202020204" pitchFamily="34" charset="0"/>
              <a:buChar char="•"/>
            </a:pPr>
            <a:r>
              <a:rPr lang="en-US" sz="1600" b="1" i="0" u="none" strike="noStrike" dirty="0">
                <a:solidFill>
                  <a:srgbClr val="000000"/>
                </a:solidFill>
                <a:effectLst/>
                <a:latin typeface="Arial" panose="020B0604020202020204" pitchFamily="34" charset="0"/>
              </a:rPr>
              <a:t>Rural Disparities</a:t>
            </a:r>
            <a:r>
              <a:rPr lang="en-US" sz="1600" b="0" i="0" u="none" strike="noStrike" dirty="0">
                <a:solidFill>
                  <a:srgbClr val="000000"/>
                </a:solidFill>
                <a:effectLst/>
                <a:latin typeface="Arial" panose="020B0604020202020204" pitchFamily="34" charset="0"/>
              </a:rPr>
              <a:t>: People in remote areas face even more obstacles, with fewer healthcare facilities and long travel times.</a:t>
            </a:r>
          </a:p>
          <a:p>
            <a:pPr algn="just" rtl="0" fontAlgn="base">
              <a:buFont typeface="Arial" panose="020B0604020202020204" pitchFamily="34" charset="0"/>
              <a:buChar char="•"/>
            </a:pPr>
            <a:r>
              <a:rPr lang="en-US" sz="1600" b="1" i="0" u="none" strike="noStrike" dirty="0">
                <a:solidFill>
                  <a:srgbClr val="000000"/>
                </a:solidFill>
                <a:effectLst/>
                <a:latin typeface="Arial" panose="020B0604020202020204" pitchFamily="34" charset="0"/>
              </a:rPr>
              <a:t>Clinic Operations</a:t>
            </a:r>
            <a:r>
              <a:rPr lang="en-US" sz="1600" b="0" i="0" u="none" strike="noStrike" dirty="0">
                <a:solidFill>
                  <a:srgbClr val="000000"/>
                </a:solidFill>
                <a:effectLst/>
                <a:latin typeface="Arial" panose="020B0604020202020204" pitchFamily="34" charset="0"/>
              </a:rPr>
              <a:t>: Manual appointment scheduling adds administrative strain, increases errors, and reduces efficiency.</a:t>
            </a:r>
          </a:p>
          <a:p>
            <a:pPr algn="just" rtl="0" fontAlgn="base">
              <a:spcAft>
                <a:spcPts val="1400"/>
              </a:spcAft>
              <a:buFont typeface="Arial" panose="020B0604020202020204" pitchFamily="34" charset="0"/>
              <a:buChar char="•"/>
            </a:pPr>
            <a:r>
              <a:rPr lang="en-US" sz="1600" b="1" i="0" u="none" strike="noStrike" dirty="0">
                <a:solidFill>
                  <a:srgbClr val="000000"/>
                </a:solidFill>
                <a:effectLst/>
                <a:latin typeface="Arial" panose="020B0604020202020204" pitchFamily="34" charset="0"/>
              </a:rPr>
              <a:t>Provider Burnout</a:t>
            </a:r>
            <a:r>
              <a:rPr lang="en-US" sz="1600" b="0" i="0" u="none" strike="noStrike" dirty="0">
                <a:solidFill>
                  <a:srgbClr val="000000"/>
                </a:solidFill>
                <a:effectLst/>
                <a:latin typeface="Arial" panose="020B0604020202020204" pitchFamily="34" charset="0"/>
              </a:rPr>
              <a:t>: Overloaded clinics struggle to manage patient flow, often leading to staff burnout and declining care quality.</a:t>
            </a:r>
          </a:p>
          <a:p>
            <a:pPr algn="just" rtl="0">
              <a:spcAft>
                <a:spcPts val="800"/>
              </a:spcAft>
            </a:pPr>
            <a:r>
              <a:rPr lang="en-US" sz="1600" b="0" i="0" u="none" strike="noStrike" dirty="0">
                <a:solidFill>
                  <a:srgbClr val="000000"/>
                </a:solidFill>
                <a:effectLst/>
                <a:latin typeface="Arial" panose="020B0604020202020204" pitchFamily="34" charset="0"/>
              </a:rPr>
              <a:t>Without an efficient system, patients and providers both suffer from mismanaged resources and unmet needs.</a:t>
            </a:r>
            <a:endParaRPr lang="en-US" sz="1800" b="0" dirty="0">
              <a:effectLst/>
            </a:endParaRPr>
          </a:p>
          <a:p>
            <a:pPr marL="0" indent="0">
              <a:buNone/>
            </a:pPr>
            <a:endParaRPr lang="en-US" sz="2400" dirty="0"/>
          </a:p>
          <a:p>
            <a:endParaRPr lang="en-US" altLang="en-US" sz="2800" dirty="0">
              <a:latin typeface="Gill Sans MT" panose="020B0502020104020203" pitchFamily="34" charset="77"/>
            </a:endParaRPr>
          </a:p>
          <a:p>
            <a:pPr>
              <a:lnSpc>
                <a:spcPct val="90000"/>
              </a:lnSpc>
              <a:spcBef>
                <a:spcPct val="30000"/>
              </a:spcBef>
              <a:buSzPct val="85000"/>
            </a:pPr>
            <a:endParaRPr lang="en-US" sz="20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000" b="0" dirty="0">
              <a:solidFill>
                <a:schemeClr val="tx1"/>
              </a:solidFill>
              <a:latin typeface="Gill Sans MT" pitchFamily="34" charset="0"/>
            </a:endParaRPr>
          </a:p>
        </p:txBody>
      </p:sp>
    </p:spTree>
    <p:extLst>
      <p:ext uri="{BB962C8B-B14F-4D97-AF65-F5344CB8AC3E}">
        <p14:creationId xmlns:p14="http://schemas.microsoft.com/office/powerpoint/2010/main" val="2486635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Design Requirements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t>Primary </a:t>
            </a:r>
            <a:r>
              <a:rPr lang="en-US" sz="1600" dirty="0" err="1"/>
              <a:t>Goal:Develop</a:t>
            </a:r>
            <a:r>
              <a:rPr lang="en-US" sz="1600" dirty="0"/>
              <a:t> a user-friendly web application to help users locate doctors and schedule appointments </a:t>
            </a:r>
            <a:r>
              <a:rPr lang="en-US" sz="1600" dirty="0" err="1"/>
              <a:t>efficiently.Secondary</a:t>
            </a:r>
            <a:r>
              <a:rPr lang="en-US" sz="1600" dirty="0"/>
              <a:t> </a:t>
            </a:r>
            <a:r>
              <a:rPr lang="en-US" sz="1600" dirty="0" err="1"/>
              <a:t>Goals:Ensure</a:t>
            </a:r>
            <a:r>
              <a:rPr lang="en-US" sz="1600" dirty="0"/>
              <a:t> seamless user experience for both patients and medical </a:t>
            </a:r>
            <a:r>
              <a:rPr lang="en-US" sz="1600" dirty="0" err="1"/>
              <a:t>staff.Enable</a:t>
            </a:r>
            <a:r>
              <a:rPr lang="en-US" sz="1600" dirty="0"/>
              <a:t> real-time updates for appointment </a:t>
            </a:r>
            <a:r>
              <a:rPr lang="en-US" sz="1600" dirty="0" err="1"/>
              <a:t>changes.Provide</a:t>
            </a:r>
            <a:r>
              <a:rPr lang="en-US" sz="1600" dirty="0"/>
              <a:t> a secure login system for patients and medical </a:t>
            </a:r>
            <a:r>
              <a:rPr lang="en-US" sz="1600" dirty="0" err="1"/>
              <a:t>staff.Use</a:t>
            </a:r>
            <a:r>
              <a:rPr lang="en-US" sz="1600" dirty="0"/>
              <a:t> MVC architecture for maintainability and scalability</a:t>
            </a:r>
          </a:p>
          <a:p>
            <a:r>
              <a:rPr lang="en-US" altLang="en-US" sz="1600" dirty="0" err="1">
                <a:latin typeface="Gill Sans MT" panose="020B0502020104020203" pitchFamily="34" charset="77"/>
              </a:rPr>
              <a:t>ObjectivesFor</a:t>
            </a:r>
            <a:r>
              <a:rPr lang="en-US" altLang="en-US" sz="1600" dirty="0">
                <a:latin typeface="Gill Sans MT" panose="020B0502020104020203" pitchFamily="34" charset="77"/>
              </a:rPr>
              <a:t> Patients:</a:t>
            </a:r>
          </a:p>
          <a:p>
            <a:r>
              <a:rPr lang="en-US" altLang="en-US" sz="1600" dirty="0">
                <a:latin typeface="Gill Sans MT" panose="020B0502020104020203" pitchFamily="34" charset="77"/>
              </a:rPr>
              <a:t>Allow patients to search for doctors based on specialization, location, or </a:t>
            </a:r>
            <a:r>
              <a:rPr lang="en-US" altLang="en-US" sz="1600" dirty="0" err="1">
                <a:latin typeface="Gill Sans MT" panose="020B0502020104020203" pitchFamily="34" charset="77"/>
              </a:rPr>
              <a:t>availability.Let</a:t>
            </a:r>
            <a:r>
              <a:rPr lang="en-US" altLang="en-US" sz="1600" dirty="0">
                <a:latin typeface="Gill Sans MT" panose="020B0502020104020203" pitchFamily="34" charset="77"/>
              </a:rPr>
              <a:t> patients book, reschedule, or cancel appointments </a:t>
            </a:r>
            <a:r>
              <a:rPr lang="en-US" altLang="en-US" sz="1600" dirty="0" err="1">
                <a:latin typeface="Gill Sans MT" panose="020B0502020104020203" pitchFamily="34" charset="77"/>
              </a:rPr>
              <a:t>easily.Display</a:t>
            </a:r>
            <a:r>
              <a:rPr lang="en-US" altLang="en-US" sz="1600" dirty="0">
                <a:latin typeface="Gill Sans MT" panose="020B0502020104020203" pitchFamily="34" charset="77"/>
              </a:rPr>
              <a:t> relevant doctor information (e.g., expertise, ratings).</a:t>
            </a:r>
          </a:p>
          <a:p>
            <a:r>
              <a:rPr lang="en-US" altLang="en-US" sz="1600" dirty="0">
                <a:latin typeface="Gill Sans MT" panose="020B0502020104020203" pitchFamily="34" charset="77"/>
              </a:rPr>
              <a:t>For Medical Staff:</a:t>
            </a:r>
          </a:p>
          <a:p>
            <a:r>
              <a:rPr lang="en-US" altLang="en-US" sz="1600" dirty="0">
                <a:latin typeface="Gill Sans MT" panose="020B0502020104020203" pitchFamily="34" charset="77"/>
              </a:rPr>
              <a:t>Enable medical staff to manage their </a:t>
            </a:r>
            <a:r>
              <a:rPr lang="en-US" altLang="en-US" sz="1600" dirty="0" err="1">
                <a:latin typeface="Gill Sans MT" panose="020B0502020104020203" pitchFamily="34" charset="77"/>
              </a:rPr>
              <a:t>availability.Provide</a:t>
            </a:r>
            <a:r>
              <a:rPr lang="en-US" altLang="en-US" sz="1600" dirty="0">
                <a:latin typeface="Gill Sans MT" panose="020B0502020104020203" pitchFamily="34" charset="77"/>
              </a:rPr>
              <a:t> tools to update appointment statuses in real-</a:t>
            </a:r>
            <a:r>
              <a:rPr lang="en-US" altLang="en-US" sz="1600" dirty="0" err="1">
                <a:latin typeface="Gill Sans MT" panose="020B0502020104020203" pitchFamily="34" charset="77"/>
              </a:rPr>
              <a:t>time.General</a:t>
            </a:r>
            <a:r>
              <a:rPr lang="en-US" altLang="en-US" sz="1600" dirty="0">
                <a:latin typeface="Gill Sans MT" panose="020B0502020104020203" pitchFamily="34" charset="77"/>
              </a:rPr>
              <a:t> </a:t>
            </a:r>
            <a:r>
              <a:rPr lang="en-US" altLang="en-US" sz="1600" dirty="0" err="1">
                <a:latin typeface="Gill Sans MT" panose="020B0502020104020203" pitchFamily="34" charset="77"/>
              </a:rPr>
              <a:t>Functionality:Implement</a:t>
            </a:r>
            <a:r>
              <a:rPr lang="en-US" altLang="en-US" sz="1600" dirty="0">
                <a:latin typeface="Gill Sans MT" panose="020B0502020104020203" pitchFamily="34" charset="77"/>
              </a:rPr>
              <a:t> a login and user role management </a:t>
            </a:r>
            <a:r>
              <a:rPr lang="en-US" altLang="en-US" sz="1600" dirty="0" err="1">
                <a:latin typeface="Gill Sans MT" panose="020B0502020104020203" pitchFamily="34" charset="77"/>
              </a:rPr>
              <a:t>system.Design</a:t>
            </a:r>
            <a:r>
              <a:rPr lang="en-US" altLang="en-US" sz="1600" dirty="0">
                <a:latin typeface="Gill Sans MT" panose="020B0502020104020203" pitchFamily="34" charset="77"/>
              </a:rPr>
              <a:t> a database with multiple table relationships to handle user data, schedules, and doctor </a:t>
            </a:r>
            <a:r>
              <a:rPr lang="en-US" altLang="en-US" sz="1600" dirty="0" err="1">
                <a:latin typeface="Gill Sans MT" panose="020B0502020104020203" pitchFamily="34" charset="77"/>
              </a:rPr>
              <a:t>profiles.Use</a:t>
            </a:r>
            <a:r>
              <a:rPr lang="en-US" altLang="en-US" sz="1600" dirty="0">
                <a:latin typeface="Gill Sans MT" panose="020B0502020104020203" pitchFamily="34" charset="77"/>
              </a:rPr>
              <a:t> stored procedures to optimize database </a:t>
            </a:r>
            <a:r>
              <a:rPr lang="en-US" altLang="en-US" sz="1600" dirty="0" err="1">
                <a:latin typeface="Gill Sans MT" panose="020B0502020104020203" pitchFamily="34" charset="77"/>
              </a:rPr>
              <a:t>queries.UI</a:t>
            </a:r>
            <a:r>
              <a:rPr lang="en-US" altLang="en-US" sz="1600" dirty="0">
                <a:latin typeface="Gill Sans MT" panose="020B0502020104020203" pitchFamily="34" charset="77"/>
              </a:rPr>
              <a:t>/UX </a:t>
            </a:r>
            <a:r>
              <a:rPr lang="en-US" altLang="en-US" sz="1600" dirty="0" err="1">
                <a:latin typeface="Gill Sans MT" panose="020B0502020104020203" pitchFamily="34" charset="77"/>
              </a:rPr>
              <a:t>Goals:Make</a:t>
            </a:r>
            <a:r>
              <a:rPr lang="en-US" altLang="en-US" sz="1600" dirty="0">
                <a:latin typeface="Gill Sans MT" panose="020B0502020104020203" pitchFamily="34" charset="77"/>
              </a:rPr>
              <a:t> the interface clean, responsive, and </a:t>
            </a:r>
            <a:r>
              <a:rPr lang="en-US" altLang="en-US" sz="1600" dirty="0" err="1">
                <a:latin typeface="Gill Sans MT" panose="020B0502020104020203" pitchFamily="34" charset="77"/>
              </a:rPr>
              <a:t>intuitive.Use</a:t>
            </a:r>
            <a:r>
              <a:rPr lang="en-US" altLang="en-US" sz="1600" dirty="0">
                <a:latin typeface="Gill Sans MT" panose="020B0502020104020203" pitchFamily="34" charset="77"/>
              </a:rPr>
              <a:t> visual cues for real-time updates (e.g., notification banners or updated schedules).Testing and </a:t>
            </a:r>
            <a:r>
              <a:rPr lang="en-US" altLang="en-US" sz="1600" dirty="0" err="1">
                <a:latin typeface="Gill Sans MT" panose="020B0502020104020203" pitchFamily="34" charset="77"/>
              </a:rPr>
              <a:t>Deployment:Conduct</a:t>
            </a:r>
            <a:r>
              <a:rPr lang="en-US" altLang="en-US" sz="1600" dirty="0">
                <a:latin typeface="Gill Sans MT" panose="020B0502020104020203" pitchFamily="34" charset="77"/>
              </a:rPr>
              <a:t> thorough testing for user roles, database interactions, and edge </a:t>
            </a:r>
            <a:r>
              <a:rPr lang="en-US" altLang="en-US" sz="1600" dirty="0" err="1">
                <a:latin typeface="Gill Sans MT" panose="020B0502020104020203" pitchFamily="34" charset="77"/>
              </a:rPr>
              <a:t>cases.Deploy</a:t>
            </a:r>
            <a:r>
              <a:rPr lang="en-US" altLang="en-US" sz="1600" dirty="0">
                <a:latin typeface="Gill Sans MT" panose="020B0502020104020203" pitchFamily="34" charset="77"/>
              </a:rPr>
              <a:t> the app on a hosting service for accessibility.</a:t>
            </a:r>
          </a:p>
          <a:p>
            <a:pPr>
              <a:lnSpc>
                <a:spcPct val="90000"/>
              </a:lnSpc>
              <a:spcBef>
                <a:spcPct val="30000"/>
              </a:spcBef>
              <a:buSzPct val="85000"/>
            </a:pPr>
            <a:endParaRPr lang="en-US" sz="16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1600" b="0" dirty="0">
              <a:solidFill>
                <a:schemeClr val="tx1"/>
              </a:solidFill>
              <a:latin typeface="Gill Sans MT" pitchFamily="34" charset="0"/>
            </a:endParaRPr>
          </a:p>
        </p:txBody>
      </p:sp>
    </p:spTree>
    <p:extLst>
      <p:ext uri="{BB962C8B-B14F-4D97-AF65-F5344CB8AC3E}">
        <p14:creationId xmlns:p14="http://schemas.microsoft.com/office/powerpoint/2010/main" val="778958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BAE0BFC2-018E-73A7-20C3-6085307422B4}"/>
              </a:ext>
            </a:extLst>
          </p:cNvPr>
          <p:cNvSpPr>
            <a:spLocks noGrp="1"/>
          </p:cNvSpPr>
          <p:nvPr>
            <p:ph type="subTitle" idx="1"/>
          </p:nvPr>
        </p:nvSpPr>
        <p:spPr/>
        <p:txBody>
          <a:bodyPr/>
          <a:lstStyle/>
          <a:p>
            <a:pPr>
              <a:buFont typeface="+mj-lt"/>
              <a:buAutoNum type="arabicPeriod"/>
            </a:pPr>
            <a:r>
              <a:rPr lang="en-US" sz="1800" b="1" dirty="0"/>
              <a:t>Technical Constraints:</a:t>
            </a:r>
            <a:endParaRPr lang="en-US" sz="1800" dirty="0"/>
          </a:p>
          <a:p>
            <a:pPr marL="742950" lvl="1" indent="-285750" algn="l">
              <a:buFont typeface="+mj-lt"/>
              <a:buAutoNum type="arabicPeriod"/>
            </a:pPr>
            <a:r>
              <a:rPr lang="en-US" sz="1600" dirty="0"/>
              <a:t>Must use </a:t>
            </a:r>
            <a:r>
              <a:rPr lang="en-US" sz="1600" b="1" dirty="0"/>
              <a:t>ASP.NET Web Forms</a:t>
            </a:r>
            <a:r>
              <a:rPr lang="en-US" sz="1600" dirty="0"/>
              <a:t> for the application.</a:t>
            </a:r>
          </a:p>
          <a:p>
            <a:pPr marL="742950" lvl="1" indent="-285750" algn="l">
              <a:buFont typeface="+mj-lt"/>
              <a:buAutoNum type="arabicPeriod"/>
            </a:pPr>
            <a:r>
              <a:rPr lang="en-US" sz="1600" dirty="0"/>
              <a:t>Database operations should be performed using </a:t>
            </a:r>
            <a:r>
              <a:rPr lang="en-US" sz="1600" b="1" dirty="0"/>
              <a:t>stored procedures</a:t>
            </a:r>
            <a:r>
              <a:rPr lang="en-US" sz="1600" dirty="0"/>
              <a:t>.</a:t>
            </a:r>
          </a:p>
          <a:p>
            <a:pPr marL="742950" lvl="1" indent="-285750" algn="l">
              <a:buFont typeface="+mj-lt"/>
              <a:buAutoNum type="arabicPeriod"/>
            </a:pPr>
            <a:r>
              <a:rPr lang="en-US" sz="1600" dirty="0"/>
              <a:t>Incorporate an MVC architecture.</a:t>
            </a:r>
          </a:p>
          <a:p>
            <a:pPr>
              <a:buFont typeface="+mj-lt"/>
              <a:buAutoNum type="arabicPeriod"/>
            </a:pPr>
            <a:r>
              <a:rPr lang="en-US" sz="1800" b="1" dirty="0"/>
              <a:t>Time Constraint:</a:t>
            </a:r>
            <a:endParaRPr lang="en-US" sz="1800" dirty="0"/>
          </a:p>
          <a:p>
            <a:pPr marL="742950" lvl="1" indent="-285750" algn="l">
              <a:buFont typeface="+mj-lt"/>
              <a:buAutoNum type="arabicPeriod"/>
            </a:pPr>
            <a:r>
              <a:rPr lang="en-US" sz="1600" dirty="0"/>
              <a:t>The project must be completed by </a:t>
            </a:r>
            <a:r>
              <a:rPr lang="en-US" sz="1600" b="1" dirty="0"/>
              <a:t>November 20</a:t>
            </a:r>
            <a:r>
              <a:rPr lang="en-US" sz="1600" dirty="0"/>
              <a:t>.</a:t>
            </a:r>
          </a:p>
          <a:p>
            <a:pPr>
              <a:buFont typeface="+mj-lt"/>
              <a:buAutoNum type="arabicPeriod"/>
            </a:pPr>
            <a:r>
              <a:rPr lang="en-US" sz="1800" b="1" dirty="0"/>
              <a:t>Team Constraint:</a:t>
            </a:r>
            <a:endParaRPr lang="en-US" sz="1800" dirty="0"/>
          </a:p>
          <a:p>
            <a:pPr marL="742950" lvl="1" indent="-285750" algn="l">
              <a:buFont typeface="+mj-lt"/>
              <a:buAutoNum type="arabicPeriod"/>
            </a:pPr>
            <a:r>
              <a:rPr lang="en-US" sz="1600" dirty="0"/>
              <a:t>As the project lead, you are responsible for completing most of the work due to limited team participation.</a:t>
            </a:r>
          </a:p>
          <a:p>
            <a:pPr>
              <a:buFont typeface="+mj-lt"/>
              <a:buAutoNum type="arabicPeriod"/>
            </a:pPr>
            <a:r>
              <a:rPr lang="en-US" sz="1800" b="1" dirty="0"/>
              <a:t>Budgetary Constraint:</a:t>
            </a:r>
            <a:endParaRPr lang="en-US" sz="1800" dirty="0"/>
          </a:p>
          <a:p>
            <a:pPr marL="742950" lvl="1" indent="-285750" algn="l">
              <a:buFont typeface="+mj-lt"/>
              <a:buAutoNum type="arabicPeriod"/>
            </a:pPr>
            <a:r>
              <a:rPr lang="en-US" sz="1600" dirty="0"/>
              <a:t>There is no budget allocated for features like a payment system.</a:t>
            </a:r>
          </a:p>
          <a:p>
            <a:pPr>
              <a:buFont typeface="+mj-lt"/>
              <a:buAutoNum type="arabicPeriod"/>
            </a:pPr>
            <a:r>
              <a:rPr lang="en-US" sz="1800" b="1" dirty="0"/>
              <a:t>Feature Constraints:</a:t>
            </a:r>
            <a:endParaRPr lang="en-US" sz="1800" dirty="0"/>
          </a:p>
          <a:p>
            <a:pPr marL="742950" lvl="1" indent="-285750" algn="l">
              <a:buFont typeface="+mj-lt"/>
              <a:buAutoNum type="arabicPeriod"/>
            </a:pPr>
            <a:r>
              <a:rPr lang="en-US" sz="1600" dirty="0"/>
              <a:t>Real-time updates for scheduling must be functional.</a:t>
            </a:r>
          </a:p>
          <a:p>
            <a:pPr marL="742950" lvl="1" indent="-285750" algn="l">
              <a:buFont typeface="+mj-lt"/>
              <a:buAutoNum type="arabicPeriod"/>
            </a:pPr>
            <a:r>
              <a:rPr lang="en-US" sz="1600" dirty="0"/>
              <a:t>The app does not require advanced features like integration with external APIs or payment systems.</a:t>
            </a:r>
          </a:p>
          <a:p>
            <a:endParaRPr lang="es-ES" sz="1800" dirty="0"/>
          </a:p>
        </p:txBody>
      </p:sp>
      <p:sp>
        <p:nvSpPr>
          <p:cNvPr id="3" name="Marcador de texto 2">
            <a:extLst>
              <a:ext uri="{FF2B5EF4-FFF2-40B4-BE49-F238E27FC236}">
                <a16:creationId xmlns:a16="http://schemas.microsoft.com/office/drawing/2014/main" id="{09467EC2-0E49-FCD6-2A8C-19D7BB53C8D7}"/>
              </a:ext>
            </a:extLst>
          </p:cNvPr>
          <p:cNvSpPr>
            <a:spLocks noGrp="1"/>
          </p:cNvSpPr>
          <p:nvPr>
            <p:ph type="body" sz="quarter" idx="12"/>
          </p:nvPr>
        </p:nvSpPr>
        <p:spPr/>
        <p:txBody>
          <a:bodyPr/>
          <a:lstStyle/>
          <a:p>
            <a:r>
              <a:rPr lang="en-US" sz="5400" b="1" dirty="0"/>
              <a:t>Constraints</a:t>
            </a:r>
          </a:p>
          <a:p>
            <a:endParaRPr lang="es-ES" dirty="0"/>
          </a:p>
        </p:txBody>
      </p:sp>
    </p:spTree>
    <p:extLst>
      <p:ext uri="{BB962C8B-B14F-4D97-AF65-F5344CB8AC3E}">
        <p14:creationId xmlns:p14="http://schemas.microsoft.com/office/powerpoint/2010/main" val="1823201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Solutions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rtl="0" fontAlgn="base">
              <a:spcBef>
                <a:spcPts val="200"/>
              </a:spcBef>
              <a:buFont typeface="+mj-lt"/>
              <a:buAutoNum type="arabicPeriod"/>
            </a:pPr>
            <a:r>
              <a:rPr lang="en-US" sz="1600" b="0" i="0" u="none" strike="noStrike" dirty="0">
                <a:solidFill>
                  <a:srgbClr val="000000"/>
                </a:solidFill>
                <a:effectLst/>
                <a:latin typeface="Calibri" panose="020F0502020204030204" pitchFamily="34" charset="0"/>
              </a:rPr>
              <a:t>Solution 1</a:t>
            </a:r>
            <a:endParaRPr lang="en-US" sz="1600" b="1" i="0" u="none" strike="noStrike" dirty="0">
              <a:solidFill>
                <a:srgbClr val="000000"/>
              </a:solidFill>
              <a:effectLst/>
              <a:latin typeface="Calibri" panose="020F0502020204030204" pitchFamily="34" charset="0"/>
            </a:endParaRPr>
          </a:p>
          <a:p>
            <a:pPr rtl="0">
              <a:spcBef>
                <a:spcPts val="1400"/>
              </a:spcBef>
              <a:spcAft>
                <a:spcPts val="1400"/>
              </a:spcAft>
            </a:pPr>
            <a:r>
              <a:rPr lang="en-US" sz="1600" b="0" i="0" u="none" strike="noStrike" dirty="0">
                <a:solidFill>
                  <a:srgbClr val="000000"/>
                </a:solidFill>
                <a:effectLst/>
                <a:latin typeface="Arial" panose="020B0604020202020204" pitchFamily="34" charset="0"/>
              </a:rPr>
              <a:t>Our initial solution was a basic platform allowing patients to search for clinics by specialty and location and view the services offered by each clinic. This system aimed to provide patients with a centralized place to access clinic information.</a:t>
            </a:r>
            <a:endParaRPr lang="en-US" sz="2800" b="0" dirty="0">
              <a:effectLst/>
            </a:endParaRPr>
          </a:p>
          <a:p>
            <a:pPr rtl="0">
              <a:spcBef>
                <a:spcPts val="1400"/>
              </a:spcBef>
              <a:spcAft>
                <a:spcPts val="1400"/>
              </a:spcAft>
            </a:pPr>
            <a:r>
              <a:rPr lang="en-US" sz="1600" b="1" i="0" u="none" strike="noStrike" dirty="0">
                <a:solidFill>
                  <a:srgbClr val="000000"/>
                </a:solidFill>
                <a:effectLst/>
                <a:latin typeface="Arial" panose="020B0604020202020204" pitchFamily="34" charset="0"/>
              </a:rPr>
              <a:t>Reasons for Not Selecting:</a:t>
            </a:r>
            <a:br>
              <a:rPr lang="en-US" sz="1600" b="0" i="0" u="none" strike="noStrike" dirty="0">
                <a:solidFill>
                  <a:srgbClr val="000000"/>
                </a:solidFill>
                <a:effectLst/>
                <a:latin typeface="Arial" panose="020B0604020202020204" pitchFamily="34" charset="0"/>
              </a:rPr>
            </a:br>
            <a:r>
              <a:rPr lang="en-US" sz="1600" b="0" i="0" u="none" strike="noStrike" dirty="0">
                <a:solidFill>
                  <a:srgbClr val="000000"/>
                </a:solidFill>
                <a:effectLst/>
                <a:latin typeface="Arial" panose="020B0604020202020204" pitchFamily="34" charset="0"/>
              </a:rPr>
              <a:t>While the idea improved access to clinic details, it lacked essential features for an effective healthcare platform:</a:t>
            </a:r>
            <a:endParaRPr lang="en-US" sz="2800" b="0" dirty="0">
              <a:effectLst/>
            </a:endParaRPr>
          </a:p>
          <a:p>
            <a:pPr rtl="0" fontAlgn="base">
              <a:spcBef>
                <a:spcPts val="1400"/>
              </a:spcBef>
              <a:buFont typeface="Arial" panose="020B0604020202020204" pitchFamily="34" charset="0"/>
              <a:buChar char="•"/>
            </a:pPr>
            <a:r>
              <a:rPr lang="en-US" sz="1600" b="1" i="0" u="none" strike="noStrike" dirty="0">
                <a:solidFill>
                  <a:srgbClr val="000000"/>
                </a:solidFill>
                <a:effectLst/>
                <a:latin typeface="Arial" panose="020B0604020202020204" pitchFamily="34" charset="0"/>
              </a:rPr>
              <a:t>Booking Functionality:</a:t>
            </a:r>
            <a:r>
              <a:rPr lang="en-US" sz="1600" b="0" i="0" u="none" strike="noStrike" dirty="0">
                <a:solidFill>
                  <a:srgbClr val="000000"/>
                </a:solidFill>
                <a:effectLst/>
                <a:latin typeface="Arial" panose="020B0604020202020204" pitchFamily="34" charset="0"/>
              </a:rPr>
              <a:t> Patients could view clinic information but had no option to book appointments directly, requiring them to contact clinics manually.</a:t>
            </a:r>
          </a:p>
          <a:p>
            <a:pPr rtl="0" fontAlgn="base">
              <a:spcAft>
                <a:spcPts val="1400"/>
              </a:spcAft>
              <a:buFont typeface="Arial" panose="020B0604020202020204" pitchFamily="34" charset="0"/>
              <a:buChar char="•"/>
            </a:pPr>
            <a:r>
              <a:rPr lang="en-US" sz="1600" b="1" i="0" u="none" strike="noStrike" dirty="0">
                <a:solidFill>
                  <a:srgbClr val="000000"/>
                </a:solidFill>
                <a:effectLst/>
                <a:latin typeface="Arial" panose="020B0604020202020204" pitchFamily="34" charset="0"/>
              </a:rPr>
              <a:t>Dynamic Scheduling Options:</a:t>
            </a:r>
            <a:r>
              <a:rPr lang="en-US" sz="1600" b="0" i="0" u="none" strike="noStrike" dirty="0">
                <a:solidFill>
                  <a:srgbClr val="000000"/>
                </a:solidFill>
                <a:effectLst/>
                <a:latin typeface="Arial" panose="020B0604020202020204" pitchFamily="34" charset="0"/>
              </a:rPr>
              <a:t> Clinics could not adjust service flexibly to reflect changes.</a:t>
            </a:r>
          </a:p>
          <a:p>
            <a:pPr rtl="0">
              <a:spcBef>
                <a:spcPts val="1400"/>
              </a:spcBef>
              <a:spcAft>
                <a:spcPts val="1400"/>
              </a:spcAft>
            </a:pPr>
            <a:r>
              <a:rPr lang="en-US" sz="1600" b="0" i="0" u="none" strike="noStrike" dirty="0">
                <a:solidFill>
                  <a:srgbClr val="000000"/>
                </a:solidFill>
                <a:effectLst/>
                <a:latin typeface="Arial" panose="020B0604020202020204" pitchFamily="34" charset="0"/>
              </a:rPr>
              <a:t>These limitations hindered the platform from addressing the full needs of both patients and providers, leading us to develop a more comprehensive solution.</a:t>
            </a:r>
            <a:endParaRPr lang="en-US" sz="2800" b="0" dirty="0">
              <a:effectLst/>
            </a:endParaRPr>
          </a:p>
          <a:p>
            <a:pPr algn="just" rtl="0">
              <a:spcBef>
                <a:spcPts val="1400"/>
              </a:spcBef>
              <a:spcAft>
                <a:spcPts val="1400"/>
              </a:spcAft>
            </a:pPr>
            <a:r>
              <a:rPr lang="en-US" sz="1600" b="0" i="0" u="none" strike="noStrike" dirty="0">
                <a:solidFill>
                  <a:srgbClr val="000000"/>
                </a:solidFill>
                <a:effectLst/>
                <a:latin typeface="Arial" panose="020B0604020202020204" pitchFamily="34" charset="0"/>
              </a:rPr>
              <a:t>Without these features, the solution wouldn't provide the full value needed for a seamless healthcare</a:t>
            </a:r>
            <a:endParaRPr lang="en-US" sz="2000" b="0" dirty="0">
              <a:solidFill>
                <a:schemeClr val="tx1"/>
              </a:solidFill>
              <a:latin typeface="Gill Sans MT" pitchFamily="34" charset="0"/>
            </a:endParaRPr>
          </a:p>
        </p:txBody>
      </p:sp>
    </p:spTree>
    <p:extLst>
      <p:ext uri="{BB962C8B-B14F-4D97-AF65-F5344CB8AC3E}">
        <p14:creationId xmlns:p14="http://schemas.microsoft.com/office/powerpoint/2010/main" val="100100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5C0C479C-78B6-14DD-AB04-2CD1862AFFCB}"/>
              </a:ext>
            </a:extLst>
          </p:cNvPr>
          <p:cNvSpPr>
            <a:spLocks noGrp="1"/>
          </p:cNvSpPr>
          <p:nvPr>
            <p:ph type="subTitle" idx="1"/>
          </p:nvPr>
        </p:nvSpPr>
        <p:spPr/>
        <p:txBody>
          <a:bodyPr/>
          <a:lstStyle/>
          <a:p>
            <a:pPr algn="just" rtl="0" fontAlgn="base">
              <a:spcBef>
                <a:spcPts val="200"/>
              </a:spcBef>
              <a:buFont typeface="+mj-lt"/>
              <a:buAutoNum type="arabicPeriod" startAt="2"/>
            </a:pPr>
            <a:r>
              <a:rPr lang="en-US" sz="1400" b="0" i="0" u="none" strike="noStrike" dirty="0">
                <a:solidFill>
                  <a:srgbClr val="000000"/>
                </a:solidFill>
                <a:effectLst/>
                <a:latin typeface="Calibri" panose="020F0502020204030204" pitchFamily="34" charset="0"/>
              </a:rPr>
              <a:t>Solution 2</a:t>
            </a:r>
            <a:endParaRPr lang="en-US" sz="1400" b="1" i="0" u="none" strike="noStrike" dirty="0">
              <a:solidFill>
                <a:srgbClr val="000000"/>
              </a:solidFill>
              <a:effectLst/>
              <a:latin typeface="Calibri" panose="020F0502020204030204" pitchFamily="34" charset="0"/>
            </a:endParaRPr>
          </a:p>
          <a:p>
            <a:pPr algn="just" rtl="0">
              <a:spcBef>
                <a:spcPts val="1400"/>
              </a:spcBef>
              <a:spcAft>
                <a:spcPts val="1400"/>
              </a:spcAft>
            </a:pPr>
            <a:r>
              <a:rPr lang="en-US" sz="1400" b="0" i="0" u="none" strike="noStrike" dirty="0">
                <a:solidFill>
                  <a:srgbClr val="000000"/>
                </a:solidFill>
                <a:effectLst/>
                <a:latin typeface="Arial" panose="020B0604020202020204" pitchFamily="34" charset="0"/>
              </a:rPr>
              <a:t>The second solution improved upon the first by integrating an interactive map using the Google Maps API, displaying clinics near a user's location. This approach provided a more intuitive and visual way for patients to find and book appointments with local clinics, offering details like addresses, operating hours, and available services. Additionally, we planned accessibility features such as text-to-speech for visually impaired users.</a:t>
            </a:r>
            <a:endParaRPr lang="en-US" sz="2400" b="0" dirty="0">
              <a:effectLst/>
            </a:endParaRPr>
          </a:p>
          <a:p>
            <a:pPr algn="just" rtl="0">
              <a:spcBef>
                <a:spcPts val="1400"/>
              </a:spcBef>
              <a:spcAft>
                <a:spcPts val="1400"/>
              </a:spcAft>
            </a:pPr>
            <a:r>
              <a:rPr lang="en-US" sz="1400" b="1" i="0" u="none" strike="noStrike" dirty="0">
                <a:solidFill>
                  <a:srgbClr val="000000"/>
                </a:solidFill>
                <a:effectLst/>
                <a:latin typeface="Arial" panose="020B0604020202020204" pitchFamily="34" charset="0"/>
              </a:rPr>
              <a:t>Challenges:</a:t>
            </a:r>
            <a:endParaRPr lang="en-US" sz="2400" b="0" dirty="0">
              <a:effectLst/>
            </a:endParaRPr>
          </a:p>
          <a:p>
            <a:pPr algn="just" rtl="0" fontAlgn="base">
              <a:spcBef>
                <a:spcPts val="1400"/>
              </a:spcBef>
              <a:buFont typeface="Arial" panose="020B0604020202020204" pitchFamily="34" charset="0"/>
              <a:buChar char="•"/>
            </a:pPr>
            <a:r>
              <a:rPr lang="en-US" sz="1400" b="0" i="0" u="none" strike="noStrike" dirty="0">
                <a:solidFill>
                  <a:srgbClr val="000000"/>
                </a:solidFill>
                <a:effectLst/>
                <a:latin typeface="Arial" panose="020B0604020202020204" pitchFamily="34" charset="0"/>
              </a:rPr>
              <a:t>Integrating Google Maps with real-time scheduling data was complex and could create maintenance challenges.</a:t>
            </a:r>
          </a:p>
          <a:p>
            <a:pPr algn="just" rtl="0" fontAlgn="base">
              <a:spcAft>
                <a:spcPts val="1400"/>
              </a:spcAft>
              <a:buFont typeface="Arial" panose="020B0604020202020204" pitchFamily="34" charset="0"/>
              <a:buChar char="•"/>
            </a:pPr>
            <a:r>
              <a:rPr lang="en-US" sz="1400" b="0" i="0" u="none" strike="noStrike" dirty="0">
                <a:solidFill>
                  <a:srgbClr val="000000"/>
                </a:solidFill>
                <a:effectLst/>
                <a:latin typeface="Arial" panose="020B0604020202020204" pitchFamily="34" charset="0"/>
              </a:rPr>
              <a:t>Development time for accessibility features would require additional resources and testing.</a:t>
            </a:r>
          </a:p>
          <a:p>
            <a:pPr algn="just" rtl="0">
              <a:spcBef>
                <a:spcPts val="1400"/>
              </a:spcBef>
              <a:spcAft>
                <a:spcPts val="1400"/>
              </a:spcAft>
            </a:pPr>
            <a:r>
              <a:rPr lang="en-US" sz="1400" b="0" i="0" u="none" strike="noStrike" dirty="0">
                <a:solidFill>
                  <a:srgbClr val="000000"/>
                </a:solidFill>
                <a:effectLst/>
                <a:latin typeface="Arial" panose="020B0604020202020204" pitchFamily="34" charset="0"/>
              </a:rPr>
              <a:t>This solution addressed usability and accessibility, but the technical complexities and additional time needed for accessibility features meant it wasn't quite the best fit for the project at this stage.</a:t>
            </a:r>
          </a:p>
          <a:p>
            <a:pPr algn="just" rtl="0">
              <a:spcBef>
                <a:spcPts val="1400"/>
              </a:spcBef>
              <a:spcAft>
                <a:spcPts val="1400"/>
              </a:spcAft>
            </a:pPr>
            <a:endParaRPr lang="en-US" sz="2400" b="0" dirty="0">
              <a:effectLst/>
            </a:endParaRPr>
          </a:p>
          <a:p>
            <a:endParaRPr lang="es-ES" sz="1400" dirty="0"/>
          </a:p>
        </p:txBody>
      </p:sp>
    </p:spTree>
    <p:extLst>
      <p:ext uri="{BB962C8B-B14F-4D97-AF65-F5344CB8AC3E}">
        <p14:creationId xmlns:p14="http://schemas.microsoft.com/office/powerpoint/2010/main" val="23281849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5253B8B0-DB6C-1A38-64DC-A231AE34117F}"/>
              </a:ext>
            </a:extLst>
          </p:cNvPr>
          <p:cNvSpPr>
            <a:spLocks noGrp="1"/>
          </p:cNvSpPr>
          <p:nvPr>
            <p:ph type="subTitle" idx="1"/>
          </p:nvPr>
        </p:nvSpPr>
        <p:spPr/>
        <p:txBody>
          <a:bodyPr/>
          <a:lstStyle/>
          <a:p>
            <a:pPr algn="just" rtl="0" fontAlgn="base">
              <a:spcBef>
                <a:spcPts val="200"/>
              </a:spcBef>
              <a:buFont typeface="+mj-lt"/>
              <a:buAutoNum type="arabicPeriod" startAt="3"/>
            </a:pPr>
            <a:r>
              <a:rPr lang="en-US" sz="1800" b="0" i="0" u="none" strike="noStrike" dirty="0">
                <a:solidFill>
                  <a:srgbClr val="000000"/>
                </a:solidFill>
                <a:effectLst/>
                <a:latin typeface="Calibri" panose="020F0502020204030204" pitchFamily="34" charset="0"/>
              </a:rPr>
              <a:t>Final Solution</a:t>
            </a:r>
            <a:endParaRPr lang="en-US" sz="1800" b="1" i="0" u="none" strike="noStrike" dirty="0">
              <a:solidFill>
                <a:srgbClr val="000000"/>
              </a:solidFill>
              <a:effectLst/>
              <a:latin typeface="Calibri" panose="020F0502020204030204" pitchFamily="34" charset="0"/>
            </a:endParaRPr>
          </a:p>
          <a:p>
            <a:pPr algn="just" rtl="0">
              <a:spcAft>
                <a:spcPts val="800"/>
              </a:spcAft>
            </a:pPr>
            <a:r>
              <a:rPr lang="en-US" sz="1800" b="1" i="0" u="none" strike="noStrike" dirty="0">
                <a:solidFill>
                  <a:srgbClr val="000000"/>
                </a:solidFill>
                <a:effectLst/>
                <a:latin typeface="Arial" panose="020B0604020202020204" pitchFamily="34" charset="0"/>
              </a:rPr>
              <a:t>Solution Overview:</a:t>
            </a:r>
            <a:r>
              <a:rPr lang="en-US" sz="1800" b="0" i="0" u="none" strike="noStrike" dirty="0">
                <a:solidFill>
                  <a:srgbClr val="000000"/>
                </a:solidFill>
                <a:effectLst/>
                <a:latin typeface="Arial" panose="020B0604020202020204" pitchFamily="34" charset="0"/>
              </a:rPr>
              <a:t> This final solution incorporates the most critical features to enhance the user experience for both patients and healthcare providers. It combines a robust appointment scheduling system, the ability for patients to easily find the right healthcare professional, and upfront visibility into the costs of medical services. It also focuses on simplifying appointment management for medical professionals to help them gain more patients and keep their schedules organized.</a:t>
            </a:r>
            <a:endParaRPr lang="en-US" sz="3200" b="0" dirty="0">
              <a:effectLst/>
            </a:endParaRPr>
          </a:p>
          <a:p>
            <a:pPr algn="just" rtl="0">
              <a:spcAft>
                <a:spcPts val="800"/>
              </a:spcAft>
            </a:pPr>
            <a:r>
              <a:rPr lang="en-US" sz="1800" b="1" i="0" u="none" strike="noStrike" dirty="0">
                <a:solidFill>
                  <a:srgbClr val="000000"/>
                </a:solidFill>
                <a:effectLst/>
                <a:latin typeface="Arial" panose="020B0604020202020204" pitchFamily="34" charset="0"/>
              </a:rPr>
              <a:t>Why this solution is better:</a:t>
            </a:r>
            <a:endParaRPr lang="en-US" sz="3200" b="0" dirty="0">
              <a:effectLst/>
            </a:endParaRPr>
          </a:p>
          <a:p>
            <a:pPr algn="just" rtl="0">
              <a:spcAft>
                <a:spcPts val="800"/>
              </a:spcAft>
            </a:pPr>
            <a:r>
              <a:rPr lang="en-US" sz="1800" b="0" i="0" u="none" strike="noStrike" dirty="0">
                <a:solidFill>
                  <a:srgbClr val="000000"/>
                </a:solidFill>
                <a:effectLst/>
                <a:latin typeface="Arial" panose="020B0604020202020204" pitchFamily="34" charset="0"/>
              </a:rPr>
              <a:t>This solution addresses the business needs identified in the case by enabling both patients and healthcare providers to efficiently book and manage appointments. By offering transparent service pricing, and simplifying the process of finding medical professionals, it helps build trust and ensures a smooth experience for all users.</a:t>
            </a:r>
            <a:endParaRPr lang="en-US" sz="3200" b="0" dirty="0">
              <a:effectLst/>
            </a:endParaRPr>
          </a:p>
          <a:p>
            <a:br>
              <a:rPr lang="en-US" sz="3200" dirty="0"/>
            </a:br>
            <a:endParaRPr lang="en-US" sz="2400" dirty="0">
              <a:latin typeface="Gill Sans MT" panose="020B0502020104020203" pitchFamily="34" charset="77"/>
            </a:endParaRPr>
          </a:p>
          <a:p>
            <a:pPr lvl="1" indent="-342900" algn="l">
              <a:buFont typeface="Arial" panose="020B0604020202020204" pitchFamily="34" charset="0"/>
              <a:buChar char="•"/>
            </a:pPr>
            <a:endParaRPr lang="en-US" sz="3000" dirty="0">
              <a:latin typeface="Gill Sans MT" panose="020B0502020104020203" pitchFamily="34" charset="77"/>
            </a:endParaRPr>
          </a:p>
          <a:p>
            <a:pPr marL="0" indent="0">
              <a:buNone/>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endParaRPr lang="es-ES" dirty="0"/>
          </a:p>
        </p:txBody>
      </p:sp>
    </p:spTree>
    <p:extLst>
      <p:ext uri="{BB962C8B-B14F-4D97-AF65-F5344CB8AC3E}">
        <p14:creationId xmlns:p14="http://schemas.microsoft.com/office/powerpoint/2010/main" val="2599049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13638</TotalTime>
  <Words>1465</Words>
  <Application>Microsoft Office PowerPoint</Application>
  <PresentationFormat>Panorámica</PresentationFormat>
  <Paragraphs>117</Paragraphs>
  <Slides>14</Slides>
  <Notes>7</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14</vt:i4>
      </vt:variant>
    </vt:vector>
  </HeadingPairs>
  <TitlesOfParts>
    <vt:vector size="19" baseType="lpstr">
      <vt:lpstr>Arial</vt:lpstr>
      <vt:lpstr>Calibri</vt:lpstr>
      <vt:lpstr>Gill Sans MT</vt:lpstr>
      <vt:lpstr>Times New Roman</vt:lpstr>
      <vt:lpstr>Office Theme</vt:lpstr>
      <vt:lpstr>MediLocate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Haley Nicolson</dc:creator>
  <cp:lastModifiedBy>carolina serrano</cp:lastModifiedBy>
  <cp:revision>1169</cp:revision>
  <cp:lastPrinted>2023-05-16T09:29:54Z</cp:lastPrinted>
  <dcterms:created xsi:type="dcterms:W3CDTF">2023-02-16T16:25:29Z</dcterms:created>
  <dcterms:modified xsi:type="dcterms:W3CDTF">2024-11-27T20:31:56Z</dcterms:modified>
</cp:coreProperties>
</file>

<file path=docProps/thumbnail.jpeg>
</file>